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notesMasterIdLst>
    <p:notesMasterId r:id="rId21"/>
  </p:notesMasterIdLst>
  <p:sldIdLst>
    <p:sldId id="269" r:id="rId3"/>
    <p:sldId id="268" r:id="rId4"/>
    <p:sldId id="267" r:id="rId5"/>
    <p:sldId id="290" r:id="rId6"/>
    <p:sldId id="265" r:id="rId7"/>
    <p:sldId id="264" r:id="rId8"/>
    <p:sldId id="266" r:id="rId9"/>
    <p:sldId id="263" r:id="rId10"/>
    <p:sldId id="262" r:id="rId11"/>
    <p:sldId id="261" r:id="rId12"/>
    <p:sldId id="260" r:id="rId13"/>
    <p:sldId id="270" r:id="rId14"/>
    <p:sldId id="271" r:id="rId15"/>
    <p:sldId id="256" r:id="rId16"/>
    <p:sldId id="288" r:id="rId17"/>
    <p:sldId id="280" r:id="rId18"/>
    <p:sldId id="281" r:id="rId19"/>
    <p:sldId id="289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5B39"/>
    <a:srgbClr val="1A5632"/>
    <a:srgbClr val="70C8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D17A52-E136-4C4A-B8BB-97312DFC92BD}" v="64" dt="2023-06-30T14:59:41.5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1EB98-3F02-4E6B-97F9-8AAF1ED245AF}" type="datetimeFigureOut">
              <a:rPr lang="fr-FR" smtClean="0"/>
              <a:t>11/07/2025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140E0A-4C27-45CD-9660-D03C5DC1F9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932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140E0A-4C27-45CD-9660-D03C5DC1F90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0133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140E0A-4C27-45CD-9660-D03C5DC1F90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5455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140E0A-4C27-45CD-9660-D03C5DC1F90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755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140E0A-4C27-45CD-9660-D03C5DC1F90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7500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140E0A-4C27-45CD-9660-D03C5DC1F90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0972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140E0A-4C27-45CD-9660-D03C5DC1F90B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7215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140E0A-4C27-45CD-9660-D03C5DC1F90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1855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140E0A-4C27-45CD-9660-D03C5DC1F90B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4845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6D523E-BF16-7FCA-07B7-8052B4EE0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7615F9-5A74-FE04-6FD4-B238B8AED3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DD0422-F981-85F5-D155-110D92469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4ACC0-2B72-4A6E-9C82-085B8EC6E04A}" type="datetimeFigureOut">
              <a:rPr lang="fr-FR" smtClean="0"/>
              <a:t>11/07/2025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E0EBEA-00FE-7008-5514-7DE6B019A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5D4C218-E457-6129-1842-ABB91EC71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1A2F-9682-4DD5-9568-A1AA46A774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5775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4EE1D5-2341-1278-F0FB-330B3445E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BC613EC-7497-3193-013F-C6B52270A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7600EB-5F70-D9EB-00CA-BFA2461FD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4ACC0-2B72-4A6E-9C82-085B8EC6E04A}" type="datetimeFigureOut">
              <a:rPr lang="fr-FR" smtClean="0"/>
              <a:t>11/07/2025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AC5036-A99C-454C-8F59-3BEC24565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7DB246-0B88-31A9-BC01-1F3E52663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1A2F-9682-4DD5-9568-A1AA46A774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6635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A58CD2E-20AF-3B24-E875-CCB74C7876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60346FC-FF32-A51C-7B74-E97A55257D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526B75-40D0-3457-900A-DA7FEA584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4ACC0-2B72-4A6E-9C82-085B8EC6E04A}" type="datetimeFigureOut">
              <a:rPr lang="fr-FR" smtClean="0"/>
              <a:t>11/07/2025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F0D44BF-3917-D095-5BC8-28EED5A17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0E0FB7-9BCB-2E00-A9A8-31F569FB6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1A2F-9682-4DD5-9568-A1AA46A774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1369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B54E7-B1BB-4D0C-86EE-772C81099326}" type="datetimeFigureOut">
              <a:rPr lang="fr-FR" smtClean="0"/>
              <a:t>11/07/2025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600BE-82D1-44F8-9455-9B47E4A3A4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6550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B54E7-B1BB-4D0C-86EE-772C81099326}" type="datetimeFigureOut">
              <a:rPr lang="fr-FR" smtClean="0"/>
              <a:t>11/07/2025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600BE-82D1-44F8-9455-9B47E4A3A4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17976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B54E7-B1BB-4D0C-86EE-772C81099326}" type="datetimeFigureOut">
              <a:rPr lang="fr-FR" smtClean="0"/>
              <a:t>11/07/2025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600BE-82D1-44F8-9455-9B47E4A3A4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5085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B54E7-B1BB-4D0C-86EE-772C81099326}" type="datetimeFigureOut">
              <a:rPr lang="fr-FR" smtClean="0"/>
              <a:t>11/07/2025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600BE-82D1-44F8-9455-9B47E4A3A4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9737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B54E7-B1BB-4D0C-86EE-772C81099326}" type="datetimeFigureOut">
              <a:rPr lang="fr-FR" smtClean="0"/>
              <a:t>11/07/2025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600BE-82D1-44F8-9455-9B47E4A3A4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1664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B54E7-B1BB-4D0C-86EE-772C81099326}" type="datetimeFigureOut">
              <a:rPr lang="fr-FR" smtClean="0"/>
              <a:t>11/07/2025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600BE-82D1-44F8-9455-9B47E4A3A4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6157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B54E7-B1BB-4D0C-86EE-772C81099326}" type="datetimeFigureOut">
              <a:rPr lang="fr-FR" smtClean="0"/>
              <a:t>11/07/2025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600BE-82D1-44F8-9455-9B47E4A3A4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3577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B54E7-B1BB-4D0C-86EE-772C81099326}" type="datetimeFigureOut">
              <a:rPr lang="fr-FR" smtClean="0"/>
              <a:t>11/07/2025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600BE-82D1-44F8-9455-9B47E4A3A4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0482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F80134-6784-FE12-F8B9-7DC7007CD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C450007-B175-F307-9CA9-E5CEE1250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C4FF9C2-296B-231E-BFFD-5CCF988E6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4ACC0-2B72-4A6E-9C82-085B8EC6E04A}" type="datetimeFigureOut">
              <a:rPr lang="fr-FR" smtClean="0"/>
              <a:t>11/07/2025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7049F2-B395-D0A8-1EB2-B93FFFC7B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34FE4F-5220-1182-AB76-B32878582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1A2F-9682-4DD5-9568-A1AA46A774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54867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B54E7-B1BB-4D0C-86EE-772C81099326}" type="datetimeFigureOut">
              <a:rPr lang="fr-FR" smtClean="0"/>
              <a:t>11/07/2025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600BE-82D1-44F8-9455-9B47E4A3A4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94572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B54E7-B1BB-4D0C-86EE-772C81099326}" type="datetimeFigureOut">
              <a:rPr lang="fr-FR" smtClean="0"/>
              <a:t>11/07/2025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600BE-82D1-44F8-9455-9B47E4A3A4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82017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B54E7-B1BB-4D0C-86EE-772C81099326}" type="datetimeFigureOut">
              <a:rPr lang="fr-FR" smtClean="0"/>
              <a:t>11/07/2025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600BE-82D1-44F8-9455-9B47E4A3A4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8133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FD20B4-F84C-3075-2C9D-D3CF02C3B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796B08B-95A0-89BB-13DF-7C6216478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C42842C-E334-0F9B-3A18-2FA433371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4ACC0-2B72-4A6E-9C82-085B8EC6E04A}" type="datetimeFigureOut">
              <a:rPr lang="fr-FR" smtClean="0"/>
              <a:t>11/07/2025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AD36A8-A2FA-F943-BEE6-38A6C49B0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964FAB-D189-C5B5-F6D7-F1486AC79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1A2F-9682-4DD5-9568-A1AA46A774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8038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65BB38-5086-4490-443A-D13ADB849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60D32B-AA89-F6AC-A3AC-D904E7D51C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9B04134-E445-31A0-170B-C2B0D1FFCA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D46D7FC-0A94-7469-0C8A-D5C413437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4ACC0-2B72-4A6E-9C82-085B8EC6E04A}" type="datetimeFigureOut">
              <a:rPr lang="fr-FR" smtClean="0"/>
              <a:t>11/07/2025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BEFFFAC-2E0C-7F85-6C93-70722A8EC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E9B3DE3-D13B-2051-4622-834665526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1A2F-9682-4DD5-9568-A1AA46A774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5523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AB93D4-86CA-063E-A23D-8765E8E4F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F1FB300-69C1-47BA-045D-A5ADE8ED7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56FD3B9-C1B2-7A00-4ED0-9D1757051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C20B9B2-0585-84C7-733E-97A784FFD0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9CE9ABA-F4EE-608F-E3DA-1D2700F30C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B64DEA8-A48C-5094-DB44-EDEB378C0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4ACC0-2B72-4A6E-9C82-085B8EC6E04A}" type="datetimeFigureOut">
              <a:rPr lang="fr-FR" smtClean="0"/>
              <a:t>11/07/2025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6383D6F-6B6E-753A-97BF-053A49995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942CBD5-9878-9506-6026-F59F5AA08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1A2F-9682-4DD5-9568-A1AA46A774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246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80326E-4EEE-4406-396A-0CFD5F83E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D2DBE43-B75B-AD11-6DBD-9E122F6F1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4ACC0-2B72-4A6E-9C82-085B8EC6E04A}" type="datetimeFigureOut">
              <a:rPr lang="fr-FR" smtClean="0"/>
              <a:t>11/07/2025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8C30093-1A06-AFA8-C9AF-12C75B929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E55A61C-ABB5-BE87-2E69-449EF536B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1A2F-9682-4DD5-9568-A1AA46A774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5168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A812534-BD30-B501-B159-E1F3DDCAE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4ACC0-2B72-4A6E-9C82-085B8EC6E04A}" type="datetimeFigureOut">
              <a:rPr lang="fr-FR" smtClean="0"/>
              <a:t>11/07/2025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DF41B3C-25E5-843B-F434-9C230857E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544FF0-D59B-D579-5B7A-C125F122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1A2F-9682-4DD5-9568-A1AA46A774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9899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FAB88-2BCC-1235-E725-BBA5BBC7D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65B494-27F7-ECFB-CC72-66E507577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0E926FE-C274-F4A2-4B1C-904804ED51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EC00D12-72D6-411D-9B52-9A6C07AC2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4ACC0-2B72-4A6E-9C82-085B8EC6E04A}" type="datetimeFigureOut">
              <a:rPr lang="fr-FR" smtClean="0"/>
              <a:t>11/07/2025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FD03FF3-9F17-1BCB-8BB6-FC5091002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F9EC42D-D9E2-5408-C974-FA201176C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1A2F-9682-4DD5-9568-A1AA46A774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7800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D67F76-1642-E6E2-411C-A93AC07FD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1145609-ADF4-8E1A-F095-7F1D1B0FCD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C33F950-66C2-B768-A31D-F610113E67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ED7DB51-0F19-8BF7-AC15-1DDD40079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4ACC0-2B72-4A6E-9C82-085B8EC6E04A}" type="datetimeFigureOut">
              <a:rPr lang="fr-FR" smtClean="0"/>
              <a:t>11/07/2025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A4B00F0-A468-05E3-8957-9F7EA8E1A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CB92DFE-54C7-3A1C-27ED-D7DD1354C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1A2F-9682-4DD5-9568-A1AA46A774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9393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76C8007-D0E3-5DF9-0841-D6FE767C8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6800617-8BC0-DD81-78A0-848B97689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198C97D-C5B1-DB12-3A25-D88DC31DC7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24ACC0-2B72-4A6E-9C82-085B8EC6E04A}" type="datetimeFigureOut">
              <a:rPr lang="fr-FR" smtClean="0"/>
              <a:t>11/07/2025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52C633-B6A9-093F-47F3-911A48392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936DA5-EBB2-9D68-FCCE-36D02739D9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01A2F-9682-4DD5-9568-A1AA46A774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8372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FB54E7-B1BB-4D0C-86EE-772C81099326}" type="datetimeFigureOut">
              <a:rPr lang="fr-FR" smtClean="0"/>
              <a:t>11/07/2025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600BE-82D1-44F8-9455-9B47E4A3A4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0271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1A5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7326741-D890-C985-7D7D-65091FC58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0"/>
            <a:ext cx="9265920" cy="6858000"/>
          </a:xfrm>
          <a:prstGeom prst="rect">
            <a:avLst/>
          </a:prstGeom>
        </p:spPr>
      </p:pic>
      <p:pic>
        <p:nvPicPr>
          <p:cNvPr id="3" name="Image 2" descr="Une image contenant texte, Polic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5AE774A3-09AE-3C54-0410-5C247C913F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6" y="-131066"/>
            <a:ext cx="3602743" cy="198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21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61709"/>
          </a:xfrm>
          <a:prstGeom prst="rect">
            <a:avLst/>
          </a:prstGeom>
          <a:solidFill>
            <a:srgbClr val="1A5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43" y="1065103"/>
            <a:ext cx="990271" cy="47855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4770036-9B2B-D259-2641-40402DF089DF}"/>
              </a:ext>
            </a:extLst>
          </p:cNvPr>
          <p:cNvSpPr txBox="1"/>
          <p:nvPr/>
        </p:nvSpPr>
        <p:spPr>
          <a:xfrm>
            <a:off x="0" y="1686372"/>
            <a:ext cx="9034643" cy="471218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800" b="1" u="sng" dirty="0">
                <a:solidFill>
                  <a:srgbClr val="1A5632"/>
                </a:solidFill>
                <a:latin typeface="Calibri" panose="020F0502020204030204" pitchFamily="34" charset="0"/>
                <a:ea typeface="Futura Medium" charset="0"/>
                <a:cs typeface="Calibri" panose="020F0502020204030204" pitchFamily="34" charset="0"/>
              </a:rPr>
              <a:t>Porteur hayon bâché</a:t>
            </a:r>
          </a:p>
          <a:p>
            <a:pPr algn="just">
              <a:lnSpc>
                <a:spcPct val="150000"/>
              </a:lnSpc>
            </a:pPr>
            <a:endParaRPr lang="fr-FR" sz="1200" b="1" dirty="0">
              <a:solidFill>
                <a:srgbClr val="1A5632"/>
              </a:solidFill>
              <a:latin typeface="Calibri" panose="020F0502020204030204" pitchFamily="34" charset="0"/>
              <a:ea typeface="Futura Medium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Nombre : </a:t>
            </a:r>
            <a:r>
              <a:rPr lang="fr-FR" dirty="0">
                <a:solidFill>
                  <a:schemeClr val="accent2"/>
                </a:solidFill>
              </a:rPr>
              <a:t>4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Hauteur intérieure : </a:t>
            </a:r>
            <a:r>
              <a:rPr lang="fr-FR" dirty="0">
                <a:solidFill>
                  <a:schemeClr val="accent2"/>
                </a:solidFill>
              </a:rPr>
              <a:t>2,70m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Largeur intérieure : </a:t>
            </a:r>
            <a:r>
              <a:rPr lang="fr-FR" dirty="0">
                <a:solidFill>
                  <a:schemeClr val="accent2"/>
                </a:solidFill>
              </a:rPr>
              <a:t>2,50m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Longueur : </a:t>
            </a:r>
            <a:r>
              <a:rPr lang="fr-FR" dirty="0">
                <a:solidFill>
                  <a:schemeClr val="accent2"/>
                </a:solidFill>
              </a:rPr>
              <a:t>8,00m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Poids transporté : </a:t>
            </a:r>
            <a:r>
              <a:rPr lang="fr-FR" dirty="0">
                <a:solidFill>
                  <a:schemeClr val="accent2"/>
                </a:solidFill>
              </a:rPr>
              <a:t>jusqu’à 10,2 tonnes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Volume : </a:t>
            </a:r>
            <a:r>
              <a:rPr lang="fr-FR" dirty="0">
                <a:solidFill>
                  <a:schemeClr val="accent2"/>
                </a:solidFill>
              </a:rPr>
              <a:t>55 m3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Capacité palettes 80*120 : </a:t>
            </a:r>
            <a:r>
              <a:rPr lang="fr-FR" dirty="0">
                <a:solidFill>
                  <a:schemeClr val="accent2"/>
                </a:solidFill>
              </a:rPr>
              <a:t>20 palettes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Capacité palettes 100*120 : </a:t>
            </a:r>
            <a:r>
              <a:rPr lang="fr-FR" dirty="0">
                <a:solidFill>
                  <a:schemeClr val="accent2"/>
                </a:solidFill>
              </a:rPr>
              <a:t> 16 palettes</a:t>
            </a:r>
          </a:p>
          <a:p>
            <a:pPr algn="just">
              <a:lnSpc>
                <a:spcPct val="150000"/>
              </a:lnSpc>
            </a:pP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9715798" y="4437723"/>
            <a:ext cx="2335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dirty="0">
                <a:solidFill>
                  <a:srgbClr val="1A5632"/>
                </a:solidFill>
              </a:rPr>
              <a:t>Vue du dessus</a:t>
            </a:r>
          </a:p>
        </p:txBody>
      </p:sp>
      <p:grpSp>
        <p:nvGrpSpPr>
          <p:cNvPr id="16" name="Groupe 15"/>
          <p:cNvGrpSpPr/>
          <p:nvPr/>
        </p:nvGrpSpPr>
        <p:grpSpPr>
          <a:xfrm>
            <a:off x="4174800" y="1244375"/>
            <a:ext cx="7954741" cy="5522880"/>
            <a:chOff x="4174800" y="1244375"/>
            <a:chExt cx="7954741" cy="5522880"/>
          </a:xfrm>
        </p:grpSpPr>
        <p:sp>
          <p:nvSpPr>
            <p:cNvPr id="17" name="ZoneTexte 1"/>
            <p:cNvSpPr txBox="1"/>
            <p:nvPr/>
          </p:nvSpPr>
          <p:spPr>
            <a:xfrm>
              <a:off x="9704388" y="1244375"/>
              <a:ext cx="23358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200" dirty="0">
                  <a:solidFill>
                    <a:srgbClr val="1A5632"/>
                  </a:solidFill>
                </a:rPr>
                <a:t>Vue standard</a:t>
              </a:r>
            </a:p>
          </p:txBody>
        </p:sp>
        <p:grpSp>
          <p:nvGrpSpPr>
            <p:cNvPr id="15" name="Groupe 14"/>
            <p:cNvGrpSpPr/>
            <p:nvPr/>
          </p:nvGrpSpPr>
          <p:grpSpPr>
            <a:xfrm>
              <a:off x="4174800" y="1543655"/>
              <a:ext cx="7954741" cy="5223600"/>
              <a:chOff x="4174800" y="1543655"/>
              <a:chExt cx="7954741" cy="5223600"/>
            </a:xfrm>
          </p:grpSpPr>
          <p:grpSp>
            <p:nvGrpSpPr>
              <p:cNvPr id="22" name="Groupe 21"/>
              <p:cNvGrpSpPr/>
              <p:nvPr/>
            </p:nvGrpSpPr>
            <p:grpSpPr>
              <a:xfrm>
                <a:off x="4174800" y="1543655"/>
                <a:ext cx="7954741" cy="5223600"/>
                <a:chOff x="4800600" y="2226231"/>
                <a:chExt cx="5944266" cy="3645674"/>
              </a:xfrm>
            </p:grpSpPr>
            <p:grpSp>
              <p:nvGrpSpPr>
                <p:cNvPr id="7" name="Groupe 6"/>
                <p:cNvGrpSpPr/>
                <p:nvPr/>
              </p:nvGrpSpPr>
              <p:grpSpPr>
                <a:xfrm>
                  <a:off x="4800600" y="2600325"/>
                  <a:ext cx="5724525" cy="3271580"/>
                  <a:chOff x="4058653" y="1543655"/>
                  <a:chExt cx="8133347" cy="5223600"/>
                </a:xfrm>
              </p:grpSpPr>
              <p:pic>
                <p:nvPicPr>
                  <p:cNvPr id="2" name="Image 1"/>
                  <p:cNvPicPr preferRelativeResize="0">
                    <a:picLocks/>
                  </p:cNvPicPr>
                  <p:nvPr/>
                </p:nvPicPr>
                <p:blipFill rotWithShape="1">
                  <a:blip r:embed="rId4"/>
                  <a:srcRect l="73508" t="19941" r="8509" b="8635"/>
                  <a:stretch/>
                </p:blipFill>
                <p:spPr>
                  <a:xfrm>
                    <a:off x="4174800" y="1543655"/>
                    <a:ext cx="8017200" cy="5223600"/>
                  </a:xfrm>
                  <a:prstGeom prst="rect">
                    <a:avLst/>
                  </a:prstGeom>
                </p:spPr>
              </p:pic>
              <p:sp>
                <p:nvSpPr>
                  <p:cNvPr id="3" name="Rectangle 2"/>
                  <p:cNvSpPr/>
                  <p:nvPr/>
                </p:nvSpPr>
                <p:spPr>
                  <a:xfrm>
                    <a:off x="4058653" y="3962400"/>
                    <a:ext cx="8133347" cy="48126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cxnSp>
              <p:nvCxnSpPr>
                <p:cNvPr id="9" name="Connecteur droit avec flèche 8"/>
                <p:cNvCxnSpPr/>
                <p:nvPr/>
              </p:nvCxnSpPr>
              <p:spPr>
                <a:xfrm>
                  <a:off x="6261100" y="2597150"/>
                  <a:ext cx="3552825" cy="3175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ZoneTexte 11"/>
                <p:cNvSpPr txBox="1"/>
                <p:nvPr/>
              </p:nvSpPr>
              <p:spPr>
                <a:xfrm>
                  <a:off x="6261101" y="2226231"/>
                  <a:ext cx="3552824" cy="2577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dirty="0">
                      <a:latin typeface="Arial Black" panose="020B0A04020102020204" pitchFamily="34" charset="0"/>
                    </a:rPr>
                    <a:t>8,00m</a:t>
                  </a:r>
                </a:p>
              </p:txBody>
            </p:sp>
            <p:cxnSp>
              <p:nvCxnSpPr>
                <p:cNvPr id="13" name="Connecteur droit avec flèche 12"/>
                <p:cNvCxnSpPr/>
                <p:nvPr/>
              </p:nvCxnSpPr>
              <p:spPr>
                <a:xfrm flipH="1">
                  <a:off x="10132212" y="2693194"/>
                  <a:ext cx="1586" cy="123419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ZoneTexte 13"/>
                <p:cNvSpPr txBox="1"/>
                <p:nvPr/>
              </p:nvSpPr>
              <p:spPr>
                <a:xfrm rot="5400000">
                  <a:off x="9699778" y="3172301"/>
                  <a:ext cx="1234199" cy="2759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dirty="0">
                      <a:latin typeface="Arial Black" panose="020B0A04020102020204" pitchFamily="34" charset="0"/>
                    </a:rPr>
                    <a:t>2,70m</a:t>
                  </a:r>
                </a:p>
              </p:txBody>
            </p:sp>
            <p:cxnSp>
              <p:nvCxnSpPr>
                <p:cNvPr id="19" name="Connecteur droit avec flèche 18"/>
                <p:cNvCxnSpPr/>
                <p:nvPr/>
              </p:nvCxnSpPr>
              <p:spPr>
                <a:xfrm flipH="1">
                  <a:off x="10422206" y="4594644"/>
                  <a:ext cx="1587" cy="116321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ZoneTexte 19"/>
                <p:cNvSpPr txBox="1"/>
                <p:nvPr/>
              </p:nvSpPr>
              <p:spPr>
                <a:xfrm rot="5400000">
                  <a:off x="10025263" y="5038262"/>
                  <a:ext cx="1163219" cy="2759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dirty="0">
                      <a:latin typeface="Arial Black" panose="020B0A04020102020204" pitchFamily="34" charset="0"/>
                    </a:rPr>
                    <a:t>2,50m</a:t>
                  </a:r>
                </a:p>
              </p:txBody>
            </p:sp>
          </p:grpSp>
          <p:grpSp>
            <p:nvGrpSpPr>
              <p:cNvPr id="21" name="Groupe 20"/>
              <p:cNvGrpSpPr/>
              <p:nvPr/>
            </p:nvGrpSpPr>
            <p:grpSpPr>
              <a:xfrm>
                <a:off x="5394245" y="5262730"/>
                <a:ext cx="6248808" cy="1027237"/>
                <a:chOff x="4945758" y="5436946"/>
                <a:chExt cx="3864598" cy="840029"/>
              </a:xfrm>
            </p:grpSpPr>
            <p:grpSp>
              <p:nvGrpSpPr>
                <p:cNvPr id="23" name="Groupe 22"/>
                <p:cNvGrpSpPr/>
                <p:nvPr/>
              </p:nvGrpSpPr>
              <p:grpSpPr>
                <a:xfrm>
                  <a:off x="4945758" y="5436946"/>
                  <a:ext cx="3855961" cy="307777"/>
                  <a:chOff x="4945758" y="5436946"/>
                  <a:chExt cx="3855961" cy="307777"/>
                </a:xfrm>
              </p:grpSpPr>
              <p:grpSp>
                <p:nvGrpSpPr>
                  <p:cNvPr id="46" name="Groupe 45"/>
                  <p:cNvGrpSpPr/>
                  <p:nvPr/>
                </p:nvGrpSpPr>
                <p:grpSpPr>
                  <a:xfrm>
                    <a:off x="4945758" y="5436946"/>
                    <a:ext cx="1529343" cy="307777"/>
                    <a:chOff x="4945758" y="5436946"/>
                    <a:chExt cx="1529343" cy="307777"/>
                  </a:xfrm>
                </p:grpSpPr>
                <p:sp>
                  <p:nvSpPr>
                    <p:cNvPr id="63" name="ZoneTexte 62"/>
                    <p:cNvSpPr txBox="1"/>
                    <p:nvPr/>
                  </p:nvSpPr>
                  <p:spPr>
                    <a:xfrm>
                      <a:off x="4945758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p:txBody>
                </p:sp>
                <p:sp>
                  <p:nvSpPr>
                    <p:cNvPr id="64" name="ZoneTexte 63"/>
                    <p:cNvSpPr txBox="1"/>
                    <p:nvPr/>
                  </p:nvSpPr>
                  <p:spPr>
                    <a:xfrm>
                      <a:off x="5325287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p:txBody>
                </p:sp>
                <p:sp>
                  <p:nvSpPr>
                    <p:cNvPr id="65" name="ZoneTexte 64"/>
                    <p:cNvSpPr txBox="1"/>
                    <p:nvPr/>
                  </p:nvSpPr>
                  <p:spPr>
                    <a:xfrm>
                      <a:off x="5712191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p:txBody>
                </p:sp>
                <p:sp>
                  <p:nvSpPr>
                    <p:cNvPr id="66" name="ZoneTexte 65"/>
                    <p:cNvSpPr txBox="1"/>
                    <p:nvPr/>
                  </p:nvSpPr>
                  <p:spPr>
                    <a:xfrm>
                      <a:off x="6091720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p:txBody>
                </p:sp>
              </p:grpSp>
              <p:grpSp>
                <p:nvGrpSpPr>
                  <p:cNvPr id="47" name="Groupe 46"/>
                  <p:cNvGrpSpPr/>
                  <p:nvPr/>
                </p:nvGrpSpPr>
                <p:grpSpPr>
                  <a:xfrm>
                    <a:off x="6469918" y="5436946"/>
                    <a:ext cx="1529343" cy="307777"/>
                    <a:chOff x="4945758" y="5436946"/>
                    <a:chExt cx="1529343" cy="307777"/>
                  </a:xfrm>
                </p:grpSpPr>
                <p:sp>
                  <p:nvSpPr>
                    <p:cNvPr id="59" name="ZoneTexte 58"/>
                    <p:cNvSpPr txBox="1"/>
                    <p:nvPr/>
                  </p:nvSpPr>
                  <p:spPr>
                    <a:xfrm>
                      <a:off x="4945758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p:txBody>
                </p:sp>
                <p:sp>
                  <p:nvSpPr>
                    <p:cNvPr id="60" name="ZoneTexte 59"/>
                    <p:cNvSpPr txBox="1"/>
                    <p:nvPr/>
                  </p:nvSpPr>
                  <p:spPr>
                    <a:xfrm>
                      <a:off x="5325287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p:txBody>
                </p:sp>
                <p:sp>
                  <p:nvSpPr>
                    <p:cNvPr id="61" name="ZoneTexte 60"/>
                    <p:cNvSpPr txBox="1"/>
                    <p:nvPr/>
                  </p:nvSpPr>
                  <p:spPr>
                    <a:xfrm>
                      <a:off x="5712191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p:txBody>
                </p:sp>
                <p:sp>
                  <p:nvSpPr>
                    <p:cNvPr id="62" name="ZoneTexte 61"/>
                    <p:cNvSpPr txBox="1"/>
                    <p:nvPr/>
                  </p:nvSpPr>
                  <p:spPr>
                    <a:xfrm>
                      <a:off x="6091720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p:txBody>
                </p:sp>
              </p:grpSp>
              <p:grpSp>
                <p:nvGrpSpPr>
                  <p:cNvPr id="48" name="Groupe 47"/>
                  <p:cNvGrpSpPr/>
                  <p:nvPr/>
                </p:nvGrpSpPr>
                <p:grpSpPr>
                  <a:xfrm>
                    <a:off x="8036883" y="5436946"/>
                    <a:ext cx="764836" cy="307777"/>
                    <a:chOff x="4893287" y="5428686"/>
                    <a:chExt cx="764836" cy="307777"/>
                  </a:xfrm>
                </p:grpSpPr>
                <p:sp>
                  <p:nvSpPr>
                    <p:cNvPr id="55" name="ZoneTexte 54"/>
                    <p:cNvSpPr txBox="1"/>
                    <p:nvPr/>
                  </p:nvSpPr>
                  <p:spPr>
                    <a:xfrm>
                      <a:off x="4893287" y="542868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p:txBody>
                </p:sp>
                <p:sp>
                  <p:nvSpPr>
                    <p:cNvPr id="56" name="ZoneTexte 55"/>
                    <p:cNvSpPr txBox="1"/>
                    <p:nvPr/>
                  </p:nvSpPr>
                  <p:spPr>
                    <a:xfrm>
                      <a:off x="5274742" y="542868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p:txBody>
                </p:sp>
              </p:grpSp>
            </p:grpSp>
            <p:grpSp>
              <p:nvGrpSpPr>
                <p:cNvPr id="24" name="Groupe 23"/>
                <p:cNvGrpSpPr/>
                <p:nvPr/>
              </p:nvGrpSpPr>
              <p:grpSpPr>
                <a:xfrm>
                  <a:off x="4954395" y="6025289"/>
                  <a:ext cx="3855961" cy="251686"/>
                  <a:chOff x="4945758" y="5436946"/>
                  <a:chExt cx="3855961" cy="251686"/>
                </a:xfrm>
              </p:grpSpPr>
              <p:grpSp>
                <p:nvGrpSpPr>
                  <p:cNvPr id="25" name="Groupe 24"/>
                  <p:cNvGrpSpPr/>
                  <p:nvPr/>
                </p:nvGrpSpPr>
                <p:grpSpPr>
                  <a:xfrm>
                    <a:off x="4945758" y="5436946"/>
                    <a:ext cx="1529343" cy="251686"/>
                    <a:chOff x="4945758" y="5436946"/>
                    <a:chExt cx="1529343" cy="251686"/>
                  </a:xfrm>
                </p:grpSpPr>
                <p:sp>
                  <p:nvSpPr>
                    <p:cNvPr id="42" name="ZoneTexte 41"/>
                    <p:cNvSpPr txBox="1"/>
                    <p:nvPr/>
                  </p:nvSpPr>
                  <p:spPr>
                    <a:xfrm>
                      <a:off x="4945758" y="5436946"/>
                      <a:ext cx="383381" cy="2516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11</a:t>
                      </a:r>
                    </a:p>
                  </p:txBody>
                </p:sp>
                <p:sp>
                  <p:nvSpPr>
                    <p:cNvPr id="43" name="ZoneTexte 42"/>
                    <p:cNvSpPr txBox="1"/>
                    <p:nvPr/>
                  </p:nvSpPr>
                  <p:spPr>
                    <a:xfrm>
                      <a:off x="5325287" y="5436946"/>
                      <a:ext cx="383381" cy="2516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12</a:t>
                      </a:r>
                    </a:p>
                  </p:txBody>
                </p:sp>
                <p:sp>
                  <p:nvSpPr>
                    <p:cNvPr id="44" name="ZoneTexte 43"/>
                    <p:cNvSpPr txBox="1"/>
                    <p:nvPr/>
                  </p:nvSpPr>
                  <p:spPr>
                    <a:xfrm>
                      <a:off x="5712191" y="5436946"/>
                      <a:ext cx="383381" cy="2516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13</a:t>
                      </a:r>
                    </a:p>
                  </p:txBody>
                </p:sp>
                <p:sp>
                  <p:nvSpPr>
                    <p:cNvPr id="45" name="ZoneTexte 44"/>
                    <p:cNvSpPr txBox="1"/>
                    <p:nvPr/>
                  </p:nvSpPr>
                  <p:spPr>
                    <a:xfrm>
                      <a:off x="6091720" y="5436946"/>
                      <a:ext cx="383381" cy="2516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14</a:t>
                      </a:r>
                    </a:p>
                  </p:txBody>
                </p:sp>
              </p:grpSp>
              <p:grpSp>
                <p:nvGrpSpPr>
                  <p:cNvPr id="26" name="Groupe 25"/>
                  <p:cNvGrpSpPr/>
                  <p:nvPr/>
                </p:nvGrpSpPr>
                <p:grpSpPr>
                  <a:xfrm>
                    <a:off x="6469918" y="5436946"/>
                    <a:ext cx="1529343" cy="251686"/>
                    <a:chOff x="4945758" y="5436946"/>
                    <a:chExt cx="1529343" cy="251686"/>
                  </a:xfrm>
                </p:grpSpPr>
                <p:sp>
                  <p:nvSpPr>
                    <p:cNvPr id="38" name="ZoneTexte 37"/>
                    <p:cNvSpPr txBox="1"/>
                    <p:nvPr/>
                  </p:nvSpPr>
                  <p:spPr>
                    <a:xfrm>
                      <a:off x="4945758" y="5436946"/>
                      <a:ext cx="383381" cy="2516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15</a:t>
                      </a:r>
                    </a:p>
                  </p:txBody>
                </p:sp>
                <p:sp>
                  <p:nvSpPr>
                    <p:cNvPr id="39" name="ZoneTexte 38"/>
                    <p:cNvSpPr txBox="1"/>
                    <p:nvPr/>
                  </p:nvSpPr>
                  <p:spPr>
                    <a:xfrm>
                      <a:off x="5325287" y="5436946"/>
                      <a:ext cx="383381" cy="2516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16</a:t>
                      </a:r>
                    </a:p>
                  </p:txBody>
                </p:sp>
                <p:sp>
                  <p:nvSpPr>
                    <p:cNvPr id="40" name="ZoneTexte 39"/>
                    <p:cNvSpPr txBox="1"/>
                    <p:nvPr/>
                  </p:nvSpPr>
                  <p:spPr>
                    <a:xfrm>
                      <a:off x="5712191" y="5436946"/>
                      <a:ext cx="383381" cy="2516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17</a:t>
                      </a:r>
                    </a:p>
                  </p:txBody>
                </p:sp>
                <p:sp>
                  <p:nvSpPr>
                    <p:cNvPr id="41" name="ZoneTexte 40"/>
                    <p:cNvSpPr txBox="1"/>
                    <p:nvPr/>
                  </p:nvSpPr>
                  <p:spPr>
                    <a:xfrm>
                      <a:off x="6091720" y="5436946"/>
                      <a:ext cx="383381" cy="2516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18</a:t>
                      </a:r>
                    </a:p>
                  </p:txBody>
                </p:sp>
              </p:grpSp>
              <p:grpSp>
                <p:nvGrpSpPr>
                  <p:cNvPr id="27" name="Groupe 26"/>
                  <p:cNvGrpSpPr/>
                  <p:nvPr/>
                </p:nvGrpSpPr>
                <p:grpSpPr>
                  <a:xfrm>
                    <a:off x="8036883" y="5436946"/>
                    <a:ext cx="764836" cy="251686"/>
                    <a:chOff x="4893287" y="5428686"/>
                    <a:chExt cx="764836" cy="251686"/>
                  </a:xfrm>
                </p:grpSpPr>
                <p:sp>
                  <p:nvSpPr>
                    <p:cNvPr id="34" name="ZoneTexte 33"/>
                    <p:cNvSpPr txBox="1"/>
                    <p:nvPr/>
                  </p:nvSpPr>
                  <p:spPr>
                    <a:xfrm>
                      <a:off x="4893287" y="5428686"/>
                      <a:ext cx="383381" cy="2516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19</a:t>
                      </a:r>
                    </a:p>
                  </p:txBody>
                </p:sp>
                <p:sp>
                  <p:nvSpPr>
                    <p:cNvPr id="35" name="ZoneTexte 34"/>
                    <p:cNvSpPr txBox="1"/>
                    <p:nvPr/>
                  </p:nvSpPr>
                  <p:spPr>
                    <a:xfrm>
                      <a:off x="5274742" y="5428686"/>
                      <a:ext cx="383381" cy="2516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20</a:t>
                      </a:r>
                    </a:p>
                  </p:txBody>
                </p:sp>
              </p:grpSp>
            </p:grpSp>
          </p:grpSp>
        </p:grpSp>
        <p:sp>
          <p:nvSpPr>
            <p:cNvPr id="67" name="ZoneTexte 66"/>
            <p:cNvSpPr txBox="1"/>
            <p:nvPr/>
          </p:nvSpPr>
          <p:spPr>
            <a:xfrm>
              <a:off x="9744815" y="4437723"/>
              <a:ext cx="23358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200" dirty="0">
                  <a:solidFill>
                    <a:srgbClr val="1A5632"/>
                  </a:solidFill>
                </a:rPr>
                <a:t>Vue du dessus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7DCFCC0A-2304-5119-05FE-F5F35AF920A7}"/>
              </a:ext>
            </a:extLst>
          </p:cNvPr>
          <p:cNvSpPr txBox="1"/>
          <p:nvPr/>
        </p:nvSpPr>
        <p:spPr>
          <a:xfrm>
            <a:off x="1772786" y="1033075"/>
            <a:ext cx="9034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200" b="1" dirty="0">
                <a:solidFill>
                  <a:srgbClr val="1A5632"/>
                </a:solidFill>
                <a:latin typeface="Dubai" panose="020B0503030403030204" pitchFamily="34" charset="-78"/>
                <a:ea typeface="Futura Medium" charset="0"/>
                <a:cs typeface="Dubai" panose="020B0503030403030204" pitchFamily="34" charset="-78"/>
              </a:rPr>
              <a:t>NOTRE CAPACITÉ DE CHARGEMENT</a:t>
            </a:r>
            <a:endParaRPr lang="fr-FR" sz="32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pic>
        <p:nvPicPr>
          <p:cNvPr id="10" name="Image 9" descr="Une image contenant texte, Polic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F2C41730-DFCF-CB9B-CCFD-F23B688C5E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132" y="198955"/>
            <a:ext cx="891569" cy="38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49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61709"/>
          </a:xfrm>
          <a:prstGeom prst="rect">
            <a:avLst/>
          </a:prstGeom>
          <a:solidFill>
            <a:srgbClr val="1A5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43" y="1065103"/>
            <a:ext cx="990271" cy="47855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4770036-9B2B-D259-2641-40402DF089DF}"/>
              </a:ext>
            </a:extLst>
          </p:cNvPr>
          <p:cNvSpPr txBox="1"/>
          <p:nvPr/>
        </p:nvSpPr>
        <p:spPr>
          <a:xfrm>
            <a:off x="0" y="1686716"/>
            <a:ext cx="9034643" cy="471218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800" b="1" u="sng" dirty="0">
                <a:solidFill>
                  <a:srgbClr val="1A5632"/>
                </a:solidFill>
                <a:latin typeface="Calibri" panose="020F0502020204030204" pitchFamily="34" charset="0"/>
                <a:ea typeface="Futura Medium" charset="0"/>
                <a:cs typeface="Calibri" panose="020F0502020204030204" pitchFamily="34" charset="0"/>
              </a:rPr>
              <a:t>Porteur hayon fourgon</a:t>
            </a:r>
          </a:p>
          <a:p>
            <a:pPr algn="just">
              <a:lnSpc>
                <a:spcPct val="150000"/>
              </a:lnSpc>
            </a:pPr>
            <a:endParaRPr lang="fr-FR" sz="1200" b="1" dirty="0">
              <a:solidFill>
                <a:srgbClr val="1A5632"/>
              </a:solidFill>
              <a:latin typeface="Calibri" panose="020F0502020204030204" pitchFamily="34" charset="0"/>
              <a:ea typeface="Futura Medium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Nombre : </a:t>
            </a:r>
            <a:r>
              <a:rPr lang="fr-FR" dirty="0">
                <a:solidFill>
                  <a:schemeClr val="accent2"/>
                </a:solidFill>
              </a:rPr>
              <a:t>1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Hauteur intérieure : </a:t>
            </a:r>
            <a:r>
              <a:rPr lang="fr-FR" dirty="0">
                <a:solidFill>
                  <a:schemeClr val="accent2"/>
                </a:solidFill>
              </a:rPr>
              <a:t>2,80m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Largeur intérieure : </a:t>
            </a:r>
            <a:r>
              <a:rPr lang="fr-FR" dirty="0">
                <a:solidFill>
                  <a:schemeClr val="accent2"/>
                </a:solidFill>
              </a:rPr>
              <a:t>2,50m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Longueur : </a:t>
            </a:r>
            <a:r>
              <a:rPr lang="fr-FR" dirty="0">
                <a:solidFill>
                  <a:schemeClr val="accent2"/>
                </a:solidFill>
              </a:rPr>
              <a:t>8,00m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Poids transporté : </a:t>
            </a:r>
            <a:r>
              <a:rPr lang="fr-FR" dirty="0">
                <a:solidFill>
                  <a:schemeClr val="accent2"/>
                </a:solidFill>
              </a:rPr>
              <a:t>jusqu’à 10,2 tonnes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Volume : </a:t>
            </a:r>
            <a:r>
              <a:rPr lang="fr-FR" dirty="0">
                <a:solidFill>
                  <a:schemeClr val="accent2"/>
                </a:solidFill>
              </a:rPr>
              <a:t>57 m3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Capacité palettes 80*120 : </a:t>
            </a:r>
            <a:r>
              <a:rPr lang="fr-FR" dirty="0">
                <a:solidFill>
                  <a:schemeClr val="accent2"/>
                </a:solidFill>
              </a:rPr>
              <a:t>20 palettes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Capacité palettes 100*120 : </a:t>
            </a:r>
            <a:r>
              <a:rPr lang="fr-FR" dirty="0">
                <a:solidFill>
                  <a:schemeClr val="accent2"/>
                </a:solidFill>
              </a:rPr>
              <a:t> 16 palettes</a:t>
            </a:r>
          </a:p>
          <a:p>
            <a:pPr algn="just">
              <a:lnSpc>
                <a:spcPct val="150000"/>
              </a:lnSpc>
            </a:pPr>
            <a:endParaRPr lang="fr-FR" dirty="0">
              <a:solidFill>
                <a:schemeClr val="accent2"/>
              </a:solidFill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4174800" y="1244375"/>
            <a:ext cx="7954741" cy="5522880"/>
            <a:chOff x="4174800" y="1244375"/>
            <a:chExt cx="7954741" cy="5522880"/>
          </a:xfrm>
        </p:grpSpPr>
        <p:sp>
          <p:nvSpPr>
            <p:cNvPr id="17" name="ZoneTexte 1"/>
            <p:cNvSpPr txBox="1"/>
            <p:nvPr/>
          </p:nvSpPr>
          <p:spPr>
            <a:xfrm>
              <a:off x="9704388" y="1244375"/>
              <a:ext cx="23358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200" dirty="0">
                  <a:solidFill>
                    <a:srgbClr val="1A5632"/>
                  </a:solidFill>
                </a:rPr>
                <a:t>Vue standard</a:t>
              </a: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9715798" y="4437723"/>
              <a:ext cx="23358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200" dirty="0">
                  <a:solidFill>
                    <a:srgbClr val="1A5632"/>
                  </a:solidFill>
                </a:rPr>
                <a:t>Vue du dessus</a:t>
              </a:r>
            </a:p>
          </p:txBody>
        </p:sp>
        <p:grpSp>
          <p:nvGrpSpPr>
            <p:cNvPr id="15" name="Groupe 14"/>
            <p:cNvGrpSpPr/>
            <p:nvPr/>
          </p:nvGrpSpPr>
          <p:grpSpPr>
            <a:xfrm>
              <a:off x="4174800" y="1543655"/>
              <a:ext cx="7954741" cy="5223600"/>
              <a:chOff x="4174800" y="1543655"/>
              <a:chExt cx="7954741" cy="5223600"/>
            </a:xfrm>
          </p:grpSpPr>
          <p:grpSp>
            <p:nvGrpSpPr>
              <p:cNvPr id="22" name="Groupe 21"/>
              <p:cNvGrpSpPr/>
              <p:nvPr/>
            </p:nvGrpSpPr>
            <p:grpSpPr>
              <a:xfrm>
                <a:off x="4174800" y="1543655"/>
                <a:ext cx="7954741" cy="5223600"/>
                <a:chOff x="4800600" y="2226231"/>
                <a:chExt cx="5944266" cy="3645674"/>
              </a:xfrm>
            </p:grpSpPr>
            <p:grpSp>
              <p:nvGrpSpPr>
                <p:cNvPr id="7" name="Groupe 6"/>
                <p:cNvGrpSpPr/>
                <p:nvPr/>
              </p:nvGrpSpPr>
              <p:grpSpPr>
                <a:xfrm>
                  <a:off x="4800600" y="2600325"/>
                  <a:ext cx="5724525" cy="3271580"/>
                  <a:chOff x="4058653" y="1543655"/>
                  <a:chExt cx="8133347" cy="5223600"/>
                </a:xfrm>
              </p:grpSpPr>
              <p:pic>
                <p:nvPicPr>
                  <p:cNvPr id="2" name="Image 1"/>
                  <p:cNvPicPr preferRelativeResize="0">
                    <a:picLocks/>
                  </p:cNvPicPr>
                  <p:nvPr/>
                </p:nvPicPr>
                <p:blipFill rotWithShape="1">
                  <a:blip r:embed="rId4"/>
                  <a:srcRect l="73508" t="19941" r="8509" b="8635"/>
                  <a:stretch/>
                </p:blipFill>
                <p:spPr>
                  <a:xfrm>
                    <a:off x="4174800" y="1543655"/>
                    <a:ext cx="8017200" cy="5223600"/>
                  </a:xfrm>
                  <a:prstGeom prst="rect">
                    <a:avLst/>
                  </a:prstGeom>
                </p:spPr>
              </p:pic>
              <p:sp>
                <p:nvSpPr>
                  <p:cNvPr id="3" name="Rectangle 2"/>
                  <p:cNvSpPr/>
                  <p:nvPr/>
                </p:nvSpPr>
                <p:spPr>
                  <a:xfrm>
                    <a:off x="4058653" y="3962400"/>
                    <a:ext cx="8133347" cy="48126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cxnSp>
              <p:nvCxnSpPr>
                <p:cNvPr id="9" name="Connecteur droit avec flèche 8"/>
                <p:cNvCxnSpPr/>
                <p:nvPr/>
              </p:nvCxnSpPr>
              <p:spPr>
                <a:xfrm>
                  <a:off x="6261100" y="2597150"/>
                  <a:ext cx="3552825" cy="3175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ZoneTexte 11"/>
                <p:cNvSpPr txBox="1"/>
                <p:nvPr/>
              </p:nvSpPr>
              <p:spPr>
                <a:xfrm>
                  <a:off x="6261101" y="2226231"/>
                  <a:ext cx="3552824" cy="2577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dirty="0">
                      <a:latin typeface="Arial Black" panose="020B0A04020102020204" pitchFamily="34" charset="0"/>
                    </a:rPr>
                    <a:t>8,00m</a:t>
                  </a:r>
                </a:p>
              </p:txBody>
            </p:sp>
            <p:cxnSp>
              <p:nvCxnSpPr>
                <p:cNvPr id="13" name="Connecteur droit avec flèche 12"/>
                <p:cNvCxnSpPr/>
                <p:nvPr/>
              </p:nvCxnSpPr>
              <p:spPr>
                <a:xfrm flipH="1">
                  <a:off x="10132212" y="2693194"/>
                  <a:ext cx="1586" cy="123419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ZoneTexte 13"/>
                <p:cNvSpPr txBox="1"/>
                <p:nvPr/>
              </p:nvSpPr>
              <p:spPr>
                <a:xfrm rot="5400000">
                  <a:off x="9699778" y="3172301"/>
                  <a:ext cx="1234199" cy="2759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dirty="0">
                      <a:latin typeface="Arial Black" panose="020B0A04020102020204" pitchFamily="34" charset="0"/>
                    </a:rPr>
                    <a:t>2,80m</a:t>
                  </a:r>
                </a:p>
              </p:txBody>
            </p:sp>
            <p:cxnSp>
              <p:nvCxnSpPr>
                <p:cNvPr id="19" name="Connecteur droit avec flèche 18"/>
                <p:cNvCxnSpPr/>
                <p:nvPr/>
              </p:nvCxnSpPr>
              <p:spPr>
                <a:xfrm flipH="1">
                  <a:off x="10422206" y="4594644"/>
                  <a:ext cx="1587" cy="116321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ZoneTexte 19"/>
                <p:cNvSpPr txBox="1"/>
                <p:nvPr/>
              </p:nvSpPr>
              <p:spPr>
                <a:xfrm rot="5400000">
                  <a:off x="10025263" y="5038262"/>
                  <a:ext cx="1163219" cy="2759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dirty="0">
                      <a:latin typeface="Arial Black" panose="020B0A04020102020204" pitchFamily="34" charset="0"/>
                    </a:rPr>
                    <a:t>2,50m</a:t>
                  </a:r>
                </a:p>
              </p:txBody>
            </p:sp>
          </p:grpSp>
          <p:grpSp>
            <p:nvGrpSpPr>
              <p:cNvPr id="21" name="Groupe 20"/>
              <p:cNvGrpSpPr/>
              <p:nvPr/>
            </p:nvGrpSpPr>
            <p:grpSpPr>
              <a:xfrm>
                <a:off x="5394245" y="5262730"/>
                <a:ext cx="6248808" cy="1027237"/>
                <a:chOff x="4945758" y="5436946"/>
                <a:chExt cx="3864598" cy="840029"/>
              </a:xfrm>
            </p:grpSpPr>
            <p:grpSp>
              <p:nvGrpSpPr>
                <p:cNvPr id="23" name="Groupe 22"/>
                <p:cNvGrpSpPr/>
                <p:nvPr/>
              </p:nvGrpSpPr>
              <p:grpSpPr>
                <a:xfrm>
                  <a:off x="4945758" y="5436946"/>
                  <a:ext cx="3855961" cy="307777"/>
                  <a:chOff x="4945758" y="5436946"/>
                  <a:chExt cx="3855961" cy="307777"/>
                </a:xfrm>
              </p:grpSpPr>
              <p:grpSp>
                <p:nvGrpSpPr>
                  <p:cNvPr id="38" name="Groupe 37"/>
                  <p:cNvGrpSpPr/>
                  <p:nvPr/>
                </p:nvGrpSpPr>
                <p:grpSpPr>
                  <a:xfrm>
                    <a:off x="4945758" y="5436946"/>
                    <a:ext cx="1529343" cy="307777"/>
                    <a:chOff x="4945758" y="5436946"/>
                    <a:chExt cx="1529343" cy="307777"/>
                  </a:xfrm>
                </p:grpSpPr>
                <p:sp>
                  <p:nvSpPr>
                    <p:cNvPr id="47" name="ZoneTexte 46"/>
                    <p:cNvSpPr txBox="1"/>
                    <p:nvPr/>
                  </p:nvSpPr>
                  <p:spPr>
                    <a:xfrm>
                      <a:off x="4945758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p:txBody>
                </p:sp>
                <p:sp>
                  <p:nvSpPr>
                    <p:cNvPr id="48" name="ZoneTexte 47"/>
                    <p:cNvSpPr txBox="1"/>
                    <p:nvPr/>
                  </p:nvSpPr>
                  <p:spPr>
                    <a:xfrm>
                      <a:off x="5325287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p:txBody>
                </p:sp>
                <p:sp>
                  <p:nvSpPr>
                    <p:cNvPr id="49" name="ZoneTexte 48"/>
                    <p:cNvSpPr txBox="1"/>
                    <p:nvPr/>
                  </p:nvSpPr>
                  <p:spPr>
                    <a:xfrm>
                      <a:off x="5712191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p:txBody>
                </p:sp>
                <p:sp>
                  <p:nvSpPr>
                    <p:cNvPr id="50" name="ZoneTexte 49"/>
                    <p:cNvSpPr txBox="1"/>
                    <p:nvPr/>
                  </p:nvSpPr>
                  <p:spPr>
                    <a:xfrm>
                      <a:off x="6091720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p:txBody>
                </p:sp>
              </p:grpSp>
              <p:grpSp>
                <p:nvGrpSpPr>
                  <p:cNvPr id="39" name="Groupe 38"/>
                  <p:cNvGrpSpPr/>
                  <p:nvPr/>
                </p:nvGrpSpPr>
                <p:grpSpPr>
                  <a:xfrm>
                    <a:off x="6469918" y="5436946"/>
                    <a:ext cx="1529343" cy="307777"/>
                    <a:chOff x="4945758" y="5436946"/>
                    <a:chExt cx="1529343" cy="307777"/>
                  </a:xfrm>
                </p:grpSpPr>
                <p:sp>
                  <p:nvSpPr>
                    <p:cNvPr id="43" name="ZoneTexte 42"/>
                    <p:cNvSpPr txBox="1"/>
                    <p:nvPr/>
                  </p:nvSpPr>
                  <p:spPr>
                    <a:xfrm>
                      <a:off x="4945758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p:txBody>
                </p:sp>
                <p:sp>
                  <p:nvSpPr>
                    <p:cNvPr id="44" name="ZoneTexte 43"/>
                    <p:cNvSpPr txBox="1"/>
                    <p:nvPr/>
                  </p:nvSpPr>
                  <p:spPr>
                    <a:xfrm>
                      <a:off x="5325287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p:txBody>
                </p:sp>
                <p:sp>
                  <p:nvSpPr>
                    <p:cNvPr id="45" name="ZoneTexte 44"/>
                    <p:cNvSpPr txBox="1"/>
                    <p:nvPr/>
                  </p:nvSpPr>
                  <p:spPr>
                    <a:xfrm>
                      <a:off x="5712191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p:txBody>
                </p:sp>
                <p:sp>
                  <p:nvSpPr>
                    <p:cNvPr id="46" name="ZoneTexte 45"/>
                    <p:cNvSpPr txBox="1"/>
                    <p:nvPr/>
                  </p:nvSpPr>
                  <p:spPr>
                    <a:xfrm>
                      <a:off x="6091720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p:txBody>
                </p:sp>
              </p:grpSp>
              <p:grpSp>
                <p:nvGrpSpPr>
                  <p:cNvPr id="40" name="Groupe 39"/>
                  <p:cNvGrpSpPr/>
                  <p:nvPr/>
                </p:nvGrpSpPr>
                <p:grpSpPr>
                  <a:xfrm>
                    <a:off x="8036883" y="5436946"/>
                    <a:ext cx="764836" cy="307777"/>
                    <a:chOff x="4893287" y="5428686"/>
                    <a:chExt cx="764836" cy="307777"/>
                  </a:xfrm>
                </p:grpSpPr>
                <p:sp>
                  <p:nvSpPr>
                    <p:cNvPr id="41" name="ZoneTexte 40"/>
                    <p:cNvSpPr txBox="1"/>
                    <p:nvPr/>
                  </p:nvSpPr>
                  <p:spPr>
                    <a:xfrm>
                      <a:off x="4893287" y="542868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p:txBody>
                </p:sp>
                <p:sp>
                  <p:nvSpPr>
                    <p:cNvPr id="42" name="ZoneTexte 41"/>
                    <p:cNvSpPr txBox="1"/>
                    <p:nvPr/>
                  </p:nvSpPr>
                  <p:spPr>
                    <a:xfrm>
                      <a:off x="5274742" y="542868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p:txBody>
                </p:sp>
              </p:grpSp>
            </p:grpSp>
            <p:grpSp>
              <p:nvGrpSpPr>
                <p:cNvPr id="24" name="Groupe 23"/>
                <p:cNvGrpSpPr/>
                <p:nvPr/>
              </p:nvGrpSpPr>
              <p:grpSpPr>
                <a:xfrm>
                  <a:off x="4954395" y="6025289"/>
                  <a:ext cx="3855961" cy="251686"/>
                  <a:chOff x="4945758" y="5436946"/>
                  <a:chExt cx="3855961" cy="251686"/>
                </a:xfrm>
              </p:grpSpPr>
              <p:grpSp>
                <p:nvGrpSpPr>
                  <p:cNvPr id="25" name="Groupe 24"/>
                  <p:cNvGrpSpPr/>
                  <p:nvPr/>
                </p:nvGrpSpPr>
                <p:grpSpPr>
                  <a:xfrm>
                    <a:off x="4945758" y="5436946"/>
                    <a:ext cx="1529343" cy="251686"/>
                    <a:chOff x="4945758" y="5436946"/>
                    <a:chExt cx="1529343" cy="251686"/>
                  </a:xfrm>
                </p:grpSpPr>
                <p:sp>
                  <p:nvSpPr>
                    <p:cNvPr id="34" name="ZoneTexte 33"/>
                    <p:cNvSpPr txBox="1"/>
                    <p:nvPr/>
                  </p:nvSpPr>
                  <p:spPr>
                    <a:xfrm>
                      <a:off x="4945758" y="5436946"/>
                      <a:ext cx="383381" cy="2516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11</a:t>
                      </a:r>
                    </a:p>
                  </p:txBody>
                </p:sp>
                <p:sp>
                  <p:nvSpPr>
                    <p:cNvPr id="35" name="ZoneTexte 34"/>
                    <p:cNvSpPr txBox="1"/>
                    <p:nvPr/>
                  </p:nvSpPr>
                  <p:spPr>
                    <a:xfrm>
                      <a:off x="5325287" y="5436946"/>
                      <a:ext cx="383381" cy="2516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12</a:t>
                      </a:r>
                    </a:p>
                  </p:txBody>
                </p:sp>
                <p:sp>
                  <p:nvSpPr>
                    <p:cNvPr id="36" name="ZoneTexte 35"/>
                    <p:cNvSpPr txBox="1"/>
                    <p:nvPr/>
                  </p:nvSpPr>
                  <p:spPr>
                    <a:xfrm>
                      <a:off x="5712191" y="5436946"/>
                      <a:ext cx="383381" cy="2516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13</a:t>
                      </a:r>
                    </a:p>
                  </p:txBody>
                </p:sp>
                <p:sp>
                  <p:nvSpPr>
                    <p:cNvPr id="37" name="ZoneTexte 36"/>
                    <p:cNvSpPr txBox="1"/>
                    <p:nvPr/>
                  </p:nvSpPr>
                  <p:spPr>
                    <a:xfrm>
                      <a:off x="6091720" y="5436946"/>
                      <a:ext cx="383381" cy="2516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14</a:t>
                      </a:r>
                    </a:p>
                  </p:txBody>
                </p:sp>
              </p:grpSp>
              <p:grpSp>
                <p:nvGrpSpPr>
                  <p:cNvPr id="26" name="Groupe 25"/>
                  <p:cNvGrpSpPr/>
                  <p:nvPr/>
                </p:nvGrpSpPr>
                <p:grpSpPr>
                  <a:xfrm>
                    <a:off x="6469918" y="5436946"/>
                    <a:ext cx="1529343" cy="251686"/>
                    <a:chOff x="4945758" y="5436946"/>
                    <a:chExt cx="1529343" cy="251686"/>
                  </a:xfrm>
                </p:grpSpPr>
                <p:sp>
                  <p:nvSpPr>
                    <p:cNvPr id="30" name="ZoneTexte 29"/>
                    <p:cNvSpPr txBox="1"/>
                    <p:nvPr/>
                  </p:nvSpPr>
                  <p:spPr>
                    <a:xfrm>
                      <a:off x="4945758" y="5436946"/>
                      <a:ext cx="383381" cy="2516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15</a:t>
                      </a:r>
                    </a:p>
                  </p:txBody>
                </p:sp>
                <p:sp>
                  <p:nvSpPr>
                    <p:cNvPr id="31" name="ZoneTexte 30"/>
                    <p:cNvSpPr txBox="1"/>
                    <p:nvPr/>
                  </p:nvSpPr>
                  <p:spPr>
                    <a:xfrm>
                      <a:off x="5325287" y="5436946"/>
                      <a:ext cx="383381" cy="2516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16</a:t>
                      </a:r>
                    </a:p>
                  </p:txBody>
                </p:sp>
                <p:sp>
                  <p:nvSpPr>
                    <p:cNvPr id="32" name="ZoneTexte 31"/>
                    <p:cNvSpPr txBox="1"/>
                    <p:nvPr/>
                  </p:nvSpPr>
                  <p:spPr>
                    <a:xfrm>
                      <a:off x="5712191" y="5436946"/>
                      <a:ext cx="383381" cy="2516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17</a:t>
                      </a:r>
                    </a:p>
                  </p:txBody>
                </p:sp>
                <p:sp>
                  <p:nvSpPr>
                    <p:cNvPr id="33" name="ZoneTexte 32"/>
                    <p:cNvSpPr txBox="1"/>
                    <p:nvPr/>
                  </p:nvSpPr>
                  <p:spPr>
                    <a:xfrm>
                      <a:off x="6091720" y="5436946"/>
                      <a:ext cx="383381" cy="2516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18</a:t>
                      </a:r>
                    </a:p>
                  </p:txBody>
                </p:sp>
              </p:grpSp>
              <p:grpSp>
                <p:nvGrpSpPr>
                  <p:cNvPr id="27" name="Groupe 26"/>
                  <p:cNvGrpSpPr/>
                  <p:nvPr/>
                </p:nvGrpSpPr>
                <p:grpSpPr>
                  <a:xfrm>
                    <a:off x="8036883" y="5436946"/>
                    <a:ext cx="764836" cy="251686"/>
                    <a:chOff x="4893287" y="5428686"/>
                    <a:chExt cx="764836" cy="251686"/>
                  </a:xfrm>
                </p:grpSpPr>
                <p:sp>
                  <p:nvSpPr>
                    <p:cNvPr id="28" name="ZoneTexte 27"/>
                    <p:cNvSpPr txBox="1"/>
                    <p:nvPr/>
                  </p:nvSpPr>
                  <p:spPr>
                    <a:xfrm>
                      <a:off x="4893287" y="5428686"/>
                      <a:ext cx="383381" cy="2516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19</a:t>
                      </a:r>
                    </a:p>
                  </p:txBody>
                </p:sp>
                <p:sp>
                  <p:nvSpPr>
                    <p:cNvPr id="29" name="ZoneTexte 28"/>
                    <p:cNvSpPr txBox="1"/>
                    <p:nvPr/>
                  </p:nvSpPr>
                  <p:spPr>
                    <a:xfrm>
                      <a:off x="5274742" y="5428686"/>
                      <a:ext cx="383381" cy="2516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20</a:t>
                      </a:r>
                    </a:p>
                  </p:txBody>
                </p:sp>
              </p:grpSp>
            </p:grpSp>
          </p:grpSp>
        </p:grpSp>
        <p:sp>
          <p:nvSpPr>
            <p:cNvPr id="52" name="ZoneTexte 51"/>
            <p:cNvSpPr txBox="1"/>
            <p:nvPr/>
          </p:nvSpPr>
          <p:spPr>
            <a:xfrm>
              <a:off x="9744815" y="4437723"/>
              <a:ext cx="23358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200" dirty="0">
                  <a:solidFill>
                    <a:srgbClr val="1A5632"/>
                  </a:solidFill>
                </a:rPr>
                <a:t>Vue du dessus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FD9A5F19-5D1F-4068-A282-805C273810E5}"/>
              </a:ext>
            </a:extLst>
          </p:cNvPr>
          <p:cNvSpPr txBox="1"/>
          <p:nvPr/>
        </p:nvSpPr>
        <p:spPr>
          <a:xfrm>
            <a:off x="1772786" y="1033075"/>
            <a:ext cx="9034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200" b="1" dirty="0">
                <a:solidFill>
                  <a:srgbClr val="1A5632"/>
                </a:solidFill>
                <a:latin typeface="Dubai" panose="020B0503030403030204" pitchFamily="34" charset="-78"/>
                <a:ea typeface="Futura Medium" charset="0"/>
                <a:cs typeface="Dubai" panose="020B0503030403030204" pitchFamily="34" charset="-78"/>
              </a:rPr>
              <a:t>NOTRE CAPACITÉ DE CHARGEMENT</a:t>
            </a:r>
            <a:endParaRPr lang="fr-FR" sz="32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pic>
        <p:nvPicPr>
          <p:cNvPr id="10" name="Image 9" descr="Une image contenant texte, Polic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13F429D2-1758-95F3-5321-281664DA63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132" y="198955"/>
            <a:ext cx="891569" cy="38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8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9530" y="240355"/>
            <a:ext cx="990600" cy="381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-22699"/>
            <a:ext cx="12192000" cy="6880699"/>
          </a:xfrm>
          <a:prstGeom prst="rect">
            <a:avLst/>
          </a:prstGeom>
          <a:solidFill>
            <a:srgbClr val="165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81C11A5-FDC6-71E5-187C-C40A2DD9BBBD}"/>
              </a:ext>
            </a:extLst>
          </p:cNvPr>
          <p:cNvSpPr txBox="1"/>
          <p:nvPr/>
        </p:nvSpPr>
        <p:spPr>
          <a:xfrm>
            <a:off x="0" y="2909818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chemeClr val="bg1"/>
                </a:solidFill>
              </a:rPr>
              <a:t>NOS VÉHICULES</a:t>
            </a:r>
          </a:p>
        </p:txBody>
      </p:sp>
      <p:pic>
        <p:nvPicPr>
          <p:cNvPr id="2" name="Image 1" descr="Une image contenant texte, Polic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1FE5D7BD-55C8-7C80-F687-98EF4F570B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223" y="5267600"/>
            <a:ext cx="2905701" cy="126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398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ciel, véhicule, texte, Véhicule terrestre&#10;&#10;Description générée automatiquement">
            <a:extLst>
              <a:ext uri="{FF2B5EF4-FFF2-40B4-BE49-F238E27FC236}">
                <a16:creationId xmlns:a16="http://schemas.microsoft.com/office/drawing/2014/main" id="{05AEF095-6EF3-0C5D-004D-480FB762D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754" y="1664253"/>
            <a:ext cx="7020000" cy="468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582A5E-EE2E-1102-FA38-68F92978A308}"/>
              </a:ext>
            </a:extLst>
          </p:cNvPr>
          <p:cNvSpPr/>
          <p:nvPr/>
        </p:nvSpPr>
        <p:spPr>
          <a:xfrm>
            <a:off x="0" y="-22699"/>
            <a:ext cx="12192000" cy="861709"/>
          </a:xfrm>
          <a:prstGeom prst="rect">
            <a:avLst/>
          </a:prstGeom>
          <a:solidFill>
            <a:srgbClr val="1A5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2DC14FD-8F4D-0BA5-385F-57A125CCF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43" y="1042404"/>
            <a:ext cx="990271" cy="47855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99C39F4-55E7-A47E-3815-026F2F744107}"/>
              </a:ext>
            </a:extLst>
          </p:cNvPr>
          <p:cNvSpPr txBox="1"/>
          <p:nvPr/>
        </p:nvSpPr>
        <p:spPr>
          <a:xfrm>
            <a:off x="1772786" y="1033075"/>
            <a:ext cx="9034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200" b="1" dirty="0">
                <a:solidFill>
                  <a:srgbClr val="1A5632"/>
                </a:solidFill>
                <a:latin typeface="Dubai" panose="020B0503030403030204" pitchFamily="34" charset="-78"/>
                <a:ea typeface="Futura Medium" charset="0"/>
                <a:cs typeface="Dubai" panose="020B0503030403030204" pitchFamily="34" charset="-78"/>
              </a:rPr>
              <a:t>NOS VÉHICULES</a:t>
            </a:r>
            <a:endParaRPr lang="fr-FR" sz="32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DFD7FF1-9811-48EF-41EC-A09D951E8BC2}"/>
              </a:ext>
            </a:extLst>
          </p:cNvPr>
          <p:cNvSpPr txBox="1"/>
          <p:nvPr/>
        </p:nvSpPr>
        <p:spPr>
          <a:xfrm>
            <a:off x="0" y="1664253"/>
            <a:ext cx="4879211" cy="429668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800" b="1" u="sng" dirty="0">
                <a:solidFill>
                  <a:srgbClr val="1A5632"/>
                </a:solidFill>
                <a:latin typeface="Calibri" panose="020F0502020204030204" pitchFamily="34" charset="0"/>
                <a:ea typeface="Futura Medium" charset="0"/>
                <a:cs typeface="Calibri" panose="020F0502020204030204" pitchFamily="34" charset="0"/>
              </a:rPr>
              <a:t>Nos tracteurs classiques</a:t>
            </a:r>
          </a:p>
          <a:p>
            <a:pPr algn="just">
              <a:lnSpc>
                <a:spcPct val="150000"/>
              </a:lnSpc>
            </a:pPr>
            <a:endParaRPr lang="fr-FR" sz="1200" b="1" dirty="0">
              <a:solidFill>
                <a:srgbClr val="1A5632"/>
              </a:solidFill>
              <a:latin typeface="Calibri" panose="020F0502020204030204" pitchFamily="34" charset="0"/>
              <a:ea typeface="Futura Medium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Nombre : </a:t>
            </a:r>
            <a:r>
              <a:rPr lang="fr-FR" dirty="0">
                <a:solidFill>
                  <a:schemeClr val="accent2"/>
                </a:solidFill>
              </a:rPr>
              <a:t>116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Fabricants de nos véhicules : </a:t>
            </a:r>
            <a:r>
              <a:rPr lang="fr-FR" dirty="0">
                <a:solidFill>
                  <a:schemeClr val="accent2"/>
                </a:solidFill>
              </a:rPr>
              <a:t>Mercedes ; DAF ; MAN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Norme moteur : </a:t>
            </a:r>
            <a:r>
              <a:rPr lang="fr-FR" dirty="0">
                <a:solidFill>
                  <a:schemeClr val="accent2"/>
                </a:solidFill>
              </a:rPr>
              <a:t>Euro VI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chemeClr val="accent2"/>
                </a:solidFill>
              </a:rPr>
              <a:t>Carburant : Diesel ou XTL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Année des modèles : </a:t>
            </a:r>
            <a:r>
              <a:rPr lang="fr-FR" dirty="0">
                <a:solidFill>
                  <a:schemeClr val="accent2"/>
                </a:solidFill>
              </a:rPr>
              <a:t>Entre 2019 et 2023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PTAC : </a:t>
            </a:r>
            <a:r>
              <a:rPr lang="fr-FR" dirty="0">
                <a:solidFill>
                  <a:schemeClr val="accent2"/>
                </a:solidFill>
              </a:rPr>
              <a:t>19t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PTRA : </a:t>
            </a:r>
            <a:r>
              <a:rPr lang="fr-FR" dirty="0">
                <a:solidFill>
                  <a:schemeClr val="accent2"/>
                </a:solidFill>
              </a:rPr>
              <a:t>44t</a:t>
            </a:r>
          </a:p>
        </p:txBody>
      </p:sp>
      <p:pic>
        <p:nvPicPr>
          <p:cNvPr id="2" name="Image 1" descr="Une image contenant texte, Polic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B9432F13-7D59-9466-2A66-7F25D9BB2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132" y="198955"/>
            <a:ext cx="891569" cy="38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219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7582A5E-EE2E-1102-FA38-68F92978A308}"/>
              </a:ext>
            </a:extLst>
          </p:cNvPr>
          <p:cNvSpPr/>
          <p:nvPr/>
        </p:nvSpPr>
        <p:spPr>
          <a:xfrm>
            <a:off x="0" y="-22699"/>
            <a:ext cx="12192000" cy="861709"/>
          </a:xfrm>
          <a:prstGeom prst="rect">
            <a:avLst/>
          </a:prstGeom>
          <a:solidFill>
            <a:srgbClr val="1A5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2DC14FD-8F4D-0BA5-385F-57A125CCF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43" y="1042404"/>
            <a:ext cx="990271" cy="47855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99C39F4-55E7-A47E-3815-026F2F744107}"/>
              </a:ext>
            </a:extLst>
          </p:cNvPr>
          <p:cNvSpPr txBox="1"/>
          <p:nvPr/>
        </p:nvSpPr>
        <p:spPr>
          <a:xfrm>
            <a:off x="1772786" y="1033075"/>
            <a:ext cx="9034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200" b="1" dirty="0">
                <a:solidFill>
                  <a:srgbClr val="1A5632"/>
                </a:solidFill>
                <a:latin typeface="Dubai" panose="020B0503030403030204" pitchFamily="34" charset="-78"/>
                <a:ea typeface="Futura Medium" charset="0"/>
                <a:cs typeface="Dubai" panose="020B0503030403030204" pitchFamily="34" charset="-78"/>
              </a:rPr>
              <a:t>NOS VÉHICULES</a:t>
            </a:r>
            <a:endParaRPr lang="fr-FR" sz="32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DFD7FF1-9811-48EF-41EC-A09D951E8BC2}"/>
              </a:ext>
            </a:extLst>
          </p:cNvPr>
          <p:cNvSpPr txBox="1"/>
          <p:nvPr/>
        </p:nvSpPr>
        <p:spPr>
          <a:xfrm>
            <a:off x="0" y="1664253"/>
            <a:ext cx="4879211" cy="485068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800" b="1" u="sng" dirty="0">
                <a:solidFill>
                  <a:srgbClr val="1A5632"/>
                </a:solidFill>
                <a:latin typeface="Calibri" panose="020F0502020204030204" pitchFamily="34" charset="0"/>
                <a:ea typeface="Futura Medium" charset="0"/>
                <a:cs typeface="Calibri" panose="020F0502020204030204" pitchFamily="34" charset="0"/>
              </a:rPr>
              <a:t>Nos tracteurs alimentés au gaz</a:t>
            </a:r>
          </a:p>
          <a:p>
            <a:pPr algn="just">
              <a:lnSpc>
                <a:spcPct val="150000"/>
              </a:lnSpc>
            </a:pPr>
            <a:r>
              <a:rPr lang="fr-FR" sz="1200" b="1" dirty="0">
                <a:solidFill>
                  <a:srgbClr val="1A5632"/>
                </a:solidFill>
                <a:highlight>
                  <a:srgbClr val="FFFF00"/>
                </a:highlight>
                <a:latin typeface="Calibri" panose="020F0502020204030204" pitchFamily="34" charset="0"/>
                <a:ea typeface="Futura Medium" charset="0"/>
                <a:cs typeface="Calibri" panose="020F0502020204030204" pitchFamily="34" charset="0"/>
              </a:rPr>
              <a:t>GNL 5</a:t>
            </a:r>
          </a:p>
          <a:p>
            <a:pPr algn="just">
              <a:lnSpc>
                <a:spcPct val="150000"/>
              </a:lnSpc>
            </a:pPr>
            <a:r>
              <a:rPr lang="fr-FR" sz="1200" b="1" dirty="0">
                <a:solidFill>
                  <a:srgbClr val="1A5632"/>
                </a:solidFill>
                <a:highlight>
                  <a:srgbClr val="FFFF00"/>
                </a:highlight>
                <a:latin typeface="Calibri" panose="020F0502020204030204" pitchFamily="34" charset="0"/>
                <a:ea typeface="Futura Medium" charset="0"/>
                <a:cs typeface="Calibri" panose="020F0502020204030204" pitchFamily="34" charset="0"/>
              </a:rPr>
              <a:t>GNC 3</a:t>
            </a:r>
          </a:p>
          <a:p>
            <a:pPr algn="just">
              <a:lnSpc>
                <a:spcPct val="150000"/>
              </a:lnSpc>
            </a:pPr>
            <a:endParaRPr lang="fr-FR" sz="1200" b="1" dirty="0">
              <a:solidFill>
                <a:srgbClr val="1A5632"/>
              </a:solidFill>
              <a:latin typeface="Calibri" panose="020F0502020204030204" pitchFamily="34" charset="0"/>
              <a:ea typeface="Futura Medium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Nombre : </a:t>
            </a:r>
            <a:r>
              <a:rPr lang="fr-FR" dirty="0">
                <a:solidFill>
                  <a:schemeClr val="accent2"/>
                </a:solidFill>
              </a:rPr>
              <a:t>8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Fabricants de nos véhicules :</a:t>
            </a:r>
            <a:r>
              <a:rPr lang="fr-FR" dirty="0">
                <a:solidFill>
                  <a:schemeClr val="accent2"/>
                </a:solidFill>
              </a:rPr>
              <a:t> Scania ; Volvo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Norme moteur : </a:t>
            </a:r>
            <a:r>
              <a:rPr lang="fr-FR" dirty="0">
                <a:solidFill>
                  <a:schemeClr val="accent2"/>
                </a:solidFill>
              </a:rPr>
              <a:t>Euro VI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Année des modèles : </a:t>
            </a:r>
            <a:r>
              <a:rPr lang="fr-FR" dirty="0">
                <a:solidFill>
                  <a:schemeClr val="accent2"/>
                </a:solidFill>
              </a:rPr>
              <a:t>Entre 2016 et 2022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PTAC : </a:t>
            </a:r>
            <a:r>
              <a:rPr lang="fr-FR" dirty="0">
                <a:solidFill>
                  <a:schemeClr val="accent2"/>
                </a:solidFill>
              </a:rPr>
              <a:t>19t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PTRA : </a:t>
            </a:r>
            <a:r>
              <a:rPr lang="fr-FR" dirty="0">
                <a:solidFill>
                  <a:schemeClr val="accent2"/>
                </a:solidFill>
              </a:rPr>
              <a:t>44t</a:t>
            </a:r>
            <a:r>
              <a:rPr lang="fr-FR" dirty="0">
                <a:solidFill>
                  <a:srgbClr val="1A5632"/>
                </a:solidFill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Rejette moins de gaz à effet de serre et aucune particules fines</a:t>
            </a:r>
            <a:endParaRPr lang="fr-FR" dirty="0">
              <a:solidFill>
                <a:schemeClr val="accent2"/>
              </a:solidFill>
            </a:endParaRPr>
          </a:p>
        </p:txBody>
      </p:sp>
      <p:pic>
        <p:nvPicPr>
          <p:cNvPr id="8" name="Image 7" descr="Une image contenant texte, transport, véhicule, plein air&#10;&#10;Description générée automatiquement">
            <a:extLst>
              <a:ext uri="{FF2B5EF4-FFF2-40B4-BE49-F238E27FC236}">
                <a16:creationId xmlns:a16="http://schemas.microsoft.com/office/drawing/2014/main" id="{D4F97499-8705-6683-452A-E5F41B4A77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746" y="1520956"/>
            <a:ext cx="6904384" cy="5178288"/>
          </a:xfrm>
          <a:prstGeom prst="rect">
            <a:avLst/>
          </a:prstGeom>
        </p:spPr>
      </p:pic>
      <p:pic>
        <p:nvPicPr>
          <p:cNvPr id="2" name="Image 1" descr="Une image contenant texte, Polic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9C34B46A-0366-07D1-D0C3-F22034D74F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132" y="198955"/>
            <a:ext cx="891569" cy="38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9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61709"/>
          </a:xfrm>
          <a:prstGeom prst="rect">
            <a:avLst/>
          </a:prstGeom>
          <a:solidFill>
            <a:srgbClr val="1A5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43" y="1065103"/>
            <a:ext cx="990271" cy="47855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772786" y="1055774"/>
            <a:ext cx="90346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500" b="1" dirty="0">
                <a:solidFill>
                  <a:srgbClr val="1A5632"/>
                </a:solidFill>
                <a:latin typeface="Dubai" panose="020B0503030403030204" pitchFamily="34" charset="-78"/>
                <a:ea typeface="Futura Medium" charset="0"/>
                <a:cs typeface="Dubai" panose="020B0503030403030204" pitchFamily="34" charset="-78"/>
              </a:rPr>
              <a:t>NOS VÉHICULES</a:t>
            </a:r>
            <a:endParaRPr lang="fr-FR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0" y="1685948"/>
            <a:ext cx="3300968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b="1" u="sng" dirty="0">
                <a:solidFill>
                  <a:srgbClr val="1A5632"/>
                </a:solidFill>
                <a:latin typeface="Calibri" panose="020F0502020204030204" pitchFamily="34" charset="0"/>
                <a:ea typeface="Futura Medium" charset="0"/>
                <a:cs typeface="Calibri" panose="020F0502020204030204" pitchFamily="34" charset="0"/>
              </a:rPr>
              <a:t>DAF XF 460 FAR</a:t>
            </a:r>
          </a:p>
          <a:p>
            <a:pPr>
              <a:lnSpc>
                <a:spcPct val="150000"/>
              </a:lnSpc>
            </a:pPr>
            <a:endParaRPr lang="fr-FR" sz="1200" b="1" dirty="0">
              <a:solidFill>
                <a:srgbClr val="1A5632"/>
              </a:solidFill>
              <a:latin typeface="Calibri" panose="020F0502020204030204" pitchFamily="34" charset="0"/>
              <a:ea typeface="Futura Medium" charset="0"/>
              <a:cs typeface="Calibri" panose="020F0502020204030204" pitchFamily="34" charset="0"/>
            </a:endParaRPr>
          </a:p>
          <a:p>
            <a:r>
              <a:rPr lang="fr-FR" sz="2000" dirty="0">
                <a:solidFill>
                  <a:srgbClr val="1A5632"/>
                </a:solidFill>
              </a:rPr>
              <a:t>• Norme moteur : </a:t>
            </a:r>
            <a:r>
              <a:rPr lang="fr-FR" sz="2000" dirty="0">
                <a:solidFill>
                  <a:schemeClr val="accent2"/>
                </a:solidFill>
              </a:rPr>
              <a:t>Euro VI</a:t>
            </a:r>
          </a:p>
          <a:p>
            <a:endParaRPr lang="fr-FR" sz="2000" dirty="0">
              <a:solidFill>
                <a:schemeClr val="accent2"/>
              </a:solidFill>
            </a:endParaRPr>
          </a:p>
          <a:p>
            <a:r>
              <a:rPr lang="fr-FR" sz="2000" dirty="0">
                <a:solidFill>
                  <a:srgbClr val="1A5632"/>
                </a:solidFill>
              </a:rPr>
              <a:t>• Type de véhicule: </a:t>
            </a:r>
            <a:r>
              <a:rPr lang="fr-FR" sz="2000" dirty="0">
                <a:solidFill>
                  <a:schemeClr val="accent2"/>
                </a:solidFill>
              </a:rPr>
              <a:t>Porteur</a:t>
            </a:r>
          </a:p>
          <a:p>
            <a:endParaRPr lang="fr-FR" sz="2000" dirty="0">
              <a:solidFill>
                <a:schemeClr val="accent2"/>
              </a:solidFill>
            </a:endParaRPr>
          </a:p>
          <a:p>
            <a:r>
              <a:rPr lang="fr-FR" sz="2000" dirty="0">
                <a:solidFill>
                  <a:srgbClr val="1A5632"/>
                </a:solidFill>
              </a:rPr>
              <a:t>• PTAC : </a:t>
            </a:r>
            <a:r>
              <a:rPr lang="fr-FR" sz="2000" dirty="0">
                <a:solidFill>
                  <a:schemeClr val="accent2"/>
                </a:solidFill>
              </a:rPr>
              <a:t>26t</a:t>
            </a:r>
          </a:p>
          <a:p>
            <a:endParaRPr lang="fr-FR" sz="2000" dirty="0">
              <a:solidFill>
                <a:schemeClr val="accent2"/>
              </a:solidFill>
            </a:endParaRPr>
          </a:p>
          <a:p>
            <a:r>
              <a:rPr lang="fr-FR" sz="2000" dirty="0">
                <a:solidFill>
                  <a:srgbClr val="1A5632"/>
                </a:solidFill>
              </a:rPr>
              <a:t>• PTRA : </a:t>
            </a:r>
            <a:r>
              <a:rPr lang="fr-FR" sz="2000" dirty="0">
                <a:solidFill>
                  <a:schemeClr val="accent2"/>
                </a:solidFill>
              </a:rPr>
              <a:t>44t</a:t>
            </a:r>
          </a:p>
          <a:p>
            <a:endParaRPr lang="fr-FR" sz="2000" dirty="0">
              <a:solidFill>
                <a:schemeClr val="accent2"/>
              </a:solidFill>
            </a:endParaRPr>
          </a:p>
          <a:p>
            <a:r>
              <a:rPr lang="fr-FR" sz="2000" dirty="0">
                <a:solidFill>
                  <a:srgbClr val="1A5632"/>
                </a:solidFill>
              </a:rPr>
              <a:t>• Configuration d’essieu : </a:t>
            </a:r>
            <a:r>
              <a:rPr lang="fr-FR" sz="2000" dirty="0">
                <a:solidFill>
                  <a:schemeClr val="accent2"/>
                </a:solidFill>
              </a:rPr>
              <a:t>6x2</a:t>
            </a:r>
          </a:p>
          <a:p>
            <a:endParaRPr lang="fr-FR" sz="2000" dirty="0">
              <a:solidFill>
                <a:schemeClr val="accent2"/>
              </a:solidFill>
            </a:endParaRPr>
          </a:p>
          <a:p>
            <a:r>
              <a:rPr lang="fr-FR" sz="2000" dirty="0">
                <a:solidFill>
                  <a:srgbClr val="1A5632"/>
                </a:solidFill>
              </a:rPr>
              <a:t>• Année du modèle : </a:t>
            </a:r>
            <a:r>
              <a:rPr lang="fr-FR" sz="2000" dirty="0">
                <a:solidFill>
                  <a:schemeClr val="accent2"/>
                </a:solidFill>
              </a:rPr>
              <a:t>2016</a:t>
            </a:r>
          </a:p>
          <a:p>
            <a:endParaRPr lang="fr-FR" sz="2000" dirty="0">
              <a:solidFill>
                <a:schemeClr val="accent2"/>
              </a:solidFill>
            </a:endParaRPr>
          </a:p>
          <a:p>
            <a:r>
              <a:rPr lang="fr-FR" sz="2000" dirty="0">
                <a:solidFill>
                  <a:srgbClr val="1A5632"/>
                </a:solidFill>
              </a:rPr>
              <a:t>• Nombre de véhicule : </a:t>
            </a:r>
            <a:r>
              <a:rPr lang="fr-FR" sz="2000" dirty="0">
                <a:solidFill>
                  <a:schemeClr val="accent2"/>
                </a:solidFill>
              </a:rPr>
              <a:t>3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5381625" y="1880781"/>
            <a:ext cx="6095999" cy="4539069"/>
            <a:chOff x="5495925" y="1880781"/>
            <a:chExt cx="5981699" cy="4443819"/>
          </a:xfrm>
        </p:grpSpPr>
        <p:sp>
          <p:nvSpPr>
            <p:cNvPr id="2" name="Rectangle avec coins arrondis en diagonale 1"/>
            <p:cNvSpPr/>
            <p:nvPr/>
          </p:nvSpPr>
          <p:spPr>
            <a:xfrm>
              <a:off x="5495925" y="1880781"/>
              <a:ext cx="5981699" cy="4443819"/>
            </a:xfrm>
            <a:prstGeom prst="round2Diag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7772400" y="3918024"/>
              <a:ext cx="2028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Photo du véhicule</a:t>
              </a:r>
            </a:p>
          </p:txBody>
        </p:sp>
      </p:grpSp>
      <p:pic>
        <p:nvPicPr>
          <p:cNvPr id="9" name="Image 8" descr="Une image contenant texte, Polic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65169690-188F-621F-470F-C16A8EF08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132" y="198955"/>
            <a:ext cx="891569" cy="38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216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61709"/>
          </a:xfrm>
          <a:prstGeom prst="rect">
            <a:avLst/>
          </a:prstGeom>
          <a:solidFill>
            <a:srgbClr val="1A5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43" y="1065103"/>
            <a:ext cx="990271" cy="47855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772786" y="1055774"/>
            <a:ext cx="90346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500" b="1" dirty="0">
                <a:solidFill>
                  <a:srgbClr val="1A5632"/>
                </a:solidFill>
                <a:latin typeface="Dubai" panose="020B0503030403030204" pitchFamily="34" charset="-78"/>
                <a:ea typeface="Futura Medium" charset="0"/>
                <a:cs typeface="Dubai" panose="020B0503030403030204" pitchFamily="34" charset="-78"/>
              </a:rPr>
              <a:t>NOS VÉHICULES</a:t>
            </a:r>
            <a:endParaRPr lang="fr-FR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0" y="1685948"/>
            <a:ext cx="3256084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b="1" u="sng" dirty="0">
                <a:solidFill>
                  <a:srgbClr val="1A5632"/>
                </a:solidFill>
                <a:latin typeface="Calibri" panose="020F0502020204030204" pitchFamily="34" charset="0"/>
                <a:ea typeface="Futura Medium" charset="0"/>
                <a:cs typeface="Calibri" panose="020F0502020204030204" pitchFamily="34" charset="0"/>
              </a:rPr>
              <a:t>DAF LF 320</a:t>
            </a:r>
          </a:p>
          <a:p>
            <a:pPr>
              <a:lnSpc>
                <a:spcPct val="150000"/>
              </a:lnSpc>
            </a:pPr>
            <a:endParaRPr lang="fr-FR" sz="1200" b="1" dirty="0">
              <a:solidFill>
                <a:srgbClr val="1A5632"/>
              </a:solidFill>
              <a:latin typeface="Calibri" panose="020F0502020204030204" pitchFamily="34" charset="0"/>
              <a:ea typeface="Futura Medium" charset="0"/>
              <a:cs typeface="Calibri" panose="020F0502020204030204" pitchFamily="34" charset="0"/>
            </a:endParaRPr>
          </a:p>
          <a:p>
            <a:r>
              <a:rPr lang="fr-FR" sz="2000" dirty="0">
                <a:solidFill>
                  <a:srgbClr val="1A5632"/>
                </a:solidFill>
              </a:rPr>
              <a:t>• Norme moteur : </a:t>
            </a:r>
            <a:r>
              <a:rPr lang="fr-FR" sz="2000" dirty="0">
                <a:solidFill>
                  <a:schemeClr val="accent2"/>
                </a:solidFill>
              </a:rPr>
              <a:t>Euro VI</a:t>
            </a:r>
          </a:p>
          <a:p>
            <a:endParaRPr lang="fr-FR" sz="2000" dirty="0">
              <a:solidFill>
                <a:schemeClr val="accent2"/>
              </a:solidFill>
            </a:endParaRPr>
          </a:p>
          <a:p>
            <a:r>
              <a:rPr lang="fr-FR" sz="2000" dirty="0">
                <a:solidFill>
                  <a:srgbClr val="1A5632"/>
                </a:solidFill>
              </a:rPr>
              <a:t>• Type de véhicule: </a:t>
            </a:r>
            <a:r>
              <a:rPr lang="fr-FR" sz="2000" dirty="0">
                <a:solidFill>
                  <a:schemeClr val="accent2"/>
                </a:solidFill>
              </a:rPr>
              <a:t>Porteur</a:t>
            </a:r>
          </a:p>
          <a:p>
            <a:endParaRPr lang="fr-FR" sz="2000" dirty="0">
              <a:solidFill>
                <a:schemeClr val="accent2"/>
              </a:solidFill>
            </a:endParaRPr>
          </a:p>
          <a:p>
            <a:r>
              <a:rPr lang="fr-FR" sz="2000" dirty="0">
                <a:solidFill>
                  <a:srgbClr val="1A5632"/>
                </a:solidFill>
              </a:rPr>
              <a:t>• PTAC : </a:t>
            </a:r>
            <a:r>
              <a:rPr lang="fr-FR" sz="2000" dirty="0">
                <a:solidFill>
                  <a:schemeClr val="accent2"/>
                </a:solidFill>
              </a:rPr>
              <a:t>19t</a:t>
            </a:r>
          </a:p>
          <a:p>
            <a:endParaRPr lang="fr-FR" sz="2000" dirty="0">
              <a:solidFill>
                <a:schemeClr val="accent2"/>
              </a:solidFill>
            </a:endParaRPr>
          </a:p>
          <a:p>
            <a:r>
              <a:rPr lang="fr-FR" sz="2000" dirty="0">
                <a:solidFill>
                  <a:srgbClr val="1A5632"/>
                </a:solidFill>
              </a:rPr>
              <a:t>• PTRA : </a:t>
            </a:r>
            <a:r>
              <a:rPr lang="fr-FR" sz="2000" dirty="0">
                <a:solidFill>
                  <a:schemeClr val="accent2"/>
                </a:solidFill>
              </a:rPr>
              <a:t>19t</a:t>
            </a:r>
          </a:p>
          <a:p>
            <a:endParaRPr lang="fr-FR" sz="2000" dirty="0">
              <a:solidFill>
                <a:schemeClr val="accent2"/>
              </a:solidFill>
            </a:endParaRPr>
          </a:p>
          <a:p>
            <a:r>
              <a:rPr lang="fr-FR" sz="2000" dirty="0">
                <a:solidFill>
                  <a:srgbClr val="1A5632"/>
                </a:solidFill>
              </a:rPr>
              <a:t>• Configuration d’essieu : </a:t>
            </a:r>
            <a:r>
              <a:rPr lang="fr-FR" sz="2000" dirty="0">
                <a:solidFill>
                  <a:schemeClr val="accent2"/>
                </a:solidFill>
              </a:rPr>
              <a:t>4x2</a:t>
            </a:r>
          </a:p>
          <a:p>
            <a:endParaRPr lang="fr-FR" sz="2000" dirty="0">
              <a:solidFill>
                <a:schemeClr val="accent2"/>
              </a:solidFill>
            </a:endParaRPr>
          </a:p>
          <a:p>
            <a:r>
              <a:rPr lang="fr-FR" sz="2000" dirty="0">
                <a:solidFill>
                  <a:srgbClr val="1A5632"/>
                </a:solidFill>
              </a:rPr>
              <a:t>• Année du modèle : </a:t>
            </a:r>
            <a:r>
              <a:rPr lang="fr-FR" sz="2000" dirty="0">
                <a:solidFill>
                  <a:schemeClr val="accent2"/>
                </a:solidFill>
              </a:rPr>
              <a:t>2021</a:t>
            </a:r>
          </a:p>
          <a:p>
            <a:endParaRPr lang="fr-FR" sz="2000" dirty="0">
              <a:solidFill>
                <a:schemeClr val="accent2"/>
              </a:solidFill>
            </a:endParaRPr>
          </a:p>
          <a:p>
            <a:r>
              <a:rPr lang="fr-FR" sz="2000" dirty="0">
                <a:solidFill>
                  <a:srgbClr val="1A5632"/>
                </a:solidFill>
              </a:rPr>
              <a:t>• Nombre de véhicule : </a:t>
            </a:r>
            <a:r>
              <a:rPr lang="fr-FR" sz="2000" dirty="0">
                <a:solidFill>
                  <a:schemeClr val="accent2"/>
                </a:solidFill>
              </a:rPr>
              <a:t>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81C250C-5EA0-6283-2BF9-9F5E0B3EB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547" y="1600887"/>
            <a:ext cx="6689009" cy="501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 descr="Une image contenant texte, Polic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15763546-F447-8E74-AA73-7EE5A5D49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132" y="198955"/>
            <a:ext cx="891569" cy="38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611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61709"/>
          </a:xfrm>
          <a:prstGeom prst="rect">
            <a:avLst/>
          </a:prstGeom>
          <a:solidFill>
            <a:srgbClr val="1A5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43" y="1065103"/>
            <a:ext cx="990271" cy="47855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772786" y="1055774"/>
            <a:ext cx="90346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500" b="1" dirty="0">
                <a:solidFill>
                  <a:srgbClr val="1A5632"/>
                </a:solidFill>
                <a:latin typeface="Dubai" panose="020B0503030403030204" pitchFamily="34" charset="-78"/>
                <a:ea typeface="Futura Medium" charset="0"/>
                <a:cs typeface="Dubai" panose="020B0503030403030204" pitchFamily="34" charset="-78"/>
              </a:rPr>
              <a:t>NOS VÉHICULES</a:t>
            </a:r>
            <a:endParaRPr lang="fr-FR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0" y="1685948"/>
            <a:ext cx="3338927" cy="47397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b="1" u="sng" dirty="0">
                <a:solidFill>
                  <a:srgbClr val="1A5632"/>
                </a:solidFill>
                <a:latin typeface="Calibri" panose="020F0502020204030204" pitchFamily="34" charset="0"/>
                <a:ea typeface="Futura Medium" charset="0"/>
                <a:cs typeface="Calibri" panose="020F0502020204030204" pitchFamily="34" charset="0"/>
              </a:rPr>
              <a:t>Renault D Wide 280</a:t>
            </a:r>
            <a:endParaRPr lang="fr-FR" sz="1200" b="1" dirty="0">
              <a:solidFill>
                <a:srgbClr val="1A5632"/>
              </a:solidFill>
              <a:latin typeface="Calibri" panose="020F0502020204030204" pitchFamily="34" charset="0"/>
              <a:ea typeface="Futura Medium" charset="0"/>
              <a:cs typeface="Calibri" panose="020F0502020204030204" pitchFamily="34" charset="0"/>
            </a:endParaRPr>
          </a:p>
          <a:p>
            <a:r>
              <a:rPr lang="fr-FR" sz="2000" dirty="0">
                <a:solidFill>
                  <a:srgbClr val="1A5632"/>
                </a:solidFill>
              </a:rPr>
              <a:t>• Norme moteur : </a:t>
            </a:r>
            <a:r>
              <a:rPr lang="fr-FR" sz="2000" dirty="0">
                <a:solidFill>
                  <a:schemeClr val="accent2"/>
                </a:solidFill>
              </a:rPr>
              <a:t>Euro VI</a:t>
            </a:r>
          </a:p>
          <a:p>
            <a:endParaRPr lang="fr-FR" sz="2000" dirty="0">
              <a:solidFill>
                <a:schemeClr val="accent2"/>
              </a:solidFill>
            </a:endParaRPr>
          </a:p>
          <a:p>
            <a:r>
              <a:rPr lang="fr-FR" sz="2000" dirty="0">
                <a:solidFill>
                  <a:srgbClr val="1A5632"/>
                </a:solidFill>
              </a:rPr>
              <a:t>• Type de véhicule: </a:t>
            </a:r>
            <a:r>
              <a:rPr lang="fr-FR" sz="2000" dirty="0">
                <a:solidFill>
                  <a:schemeClr val="accent2"/>
                </a:solidFill>
              </a:rPr>
              <a:t>Porteur</a:t>
            </a:r>
          </a:p>
          <a:p>
            <a:endParaRPr lang="fr-FR" sz="2000" dirty="0">
              <a:solidFill>
                <a:schemeClr val="accent2"/>
              </a:solidFill>
            </a:endParaRPr>
          </a:p>
          <a:p>
            <a:r>
              <a:rPr lang="fr-FR" sz="2000" dirty="0">
                <a:solidFill>
                  <a:srgbClr val="1A5632"/>
                </a:solidFill>
              </a:rPr>
              <a:t>• PTAC : </a:t>
            </a:r>
            <a:r>
              <a:rPr lang="fr-FR" sz="2000" dirty="0">
                <a:solidFill>
                  <a:schemeClr val="accent2"/>
                </a:solidFill>
              </a:rPr>
              <a:t>19t</a:t>
            </a:r>
          </a:p>
          <a:p>
            <a:endParaRPr lang="fr-FR" sz="2000" dirty="0">
              <a:solidFill>
                <a:schemeClr val="accent2"/>
              </a:solidFill>
            </a:endParaRPr>
          </a:p>
          <a:p>
            <a:r>
              <a:rPr lang="fr-FR" sz="2000" dirty="0">
                <a:solidFill>
                  <a:srgbClr val="1A5632"/>
                </a:solidFill>
              </a:rPr>
              <a:t>• PTRA : </a:t>
            </a:r>
            <a:r>
              <a:rPr lang="fr-FR" sz="2000" dirty="0">
                <a:solidFill>
                  <a:schemeClr val="accent2"/>
                </a:solidFill>
              </a:rPr>
              <a:t>22,5t</a:t>
            </a:r>
          </a:p>
          <a:p>
            <a:endParaRPr lang="fr-FR" sz="2000" dirty="0">
              <a:solidFill>
                <a:schemeClr val="accent2"/>
              </a:solidFill>
            </a:endParaRPr>
          </a:p>
          <a:p>
            <a:r>
              <a:rPr lang="fr-FR" sz="2000" dirty="0">
                <a:solidFill>
                  <a:srgbClr val="1A5632"/>
                </a:solidFill>
              </a:rPr>
              <a:t>• Configuration d’essieu : </a:t>
            </a:r>
            <a:r>
              <a:rPr lang="fr-FR" sz="2000" dirty="0">
                <a:solidFill>
                  <a:schemeClr val="accent2"/>
                </a:solidFill>
              </a:rPr>
              <a:t>4x2</a:t>
            </a:r>
          </a:p>
          <a:p>
            <a:endParaRPr lang="fr-FR" sz="2000" dirty="0">
              <a:solidFill>
                <a:schemeClr val="accent2"/>
              </a:solidFill>
            </a:endParaRPr>
          </a:p>
          <a:p>
            <a:r>
              <a:rPr lang="fr-FR" sz="2000" dirty="0">
                <a:solidFill>
                  <a:srgbClr val="1A5632"/>
                </a:solidFill>
              </a:rPr>
              <a:t>• Année du modèle : </a:t>
            </a:r>
            <a:r>
              <a:rPr lang="fr-FR" sz="2000" dirty="0">
                <a:solidFill>
                  <a:schemeClr val="accent2"/>
                </a:solidFill>
              </a:rPr>
              <a:t>2017</a:t>
            </a:r>
          </a:p>
          <a:p>
            <a:endParaRPr lang="fr-FR" sz="2000" dirty="0">
              <a:solidFill>
                <a:schemeClr val="accent2"/>
              </a:solidFill>
            </a:endParaRPr>
          </a:p>
          <a:p>
            <a:r>
              <a:rPr lang="fr-FR" sz="2000" dirty="0">
                <a:solidFill>
                  <a:srgbClr val="1A5632"/>
                </a:solidFill>
              </a:rPr>
              <a:t>• Nombre de véhicule : </a:t>
            </a:r>
            <a:r>
              <a:rPr lang="fr-FR" sz="2000" dirty="0">
                <a:solidFill>
                  <a:schemeClr val="accent2"/>
                </a:solidFill>
              </a:rPr>
              <a:t>1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4D2CE61-875D-0264-072F-75CFFD3D2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530" y="1685948"/>
            <a:ext cx="6480000" cy="48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Une image contenant texte, Polic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50EBFDC1-0A4F-3AC4-D8AD-F327AEF4E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132" y="198955"/>
            <a:ext cx="891569" cy="38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793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61709"/>
          </a:xfrm>
          <a:prstGeom prst="rect">
            <a:avLst/>
          </a:prstGeom>
          <a:solidFill>
            <a:srgbClr val="1A5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43" y="1065103"/>
            <a:ext cx="990271" cy="47855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772786" y="1055774"/>
            <a:ext cx="90346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500" b="1" dirty="0">
                <a:solidFill>
                  <a:srgbClr val="1A5632"/>
                </a:solidFill>
                <a:latin typeface="Dubai" panose="020B0503030403030204" pitchFamily="34" charset="-78"/>
                <a:ea typeface="Futura Medium" charset="0"/>
                <a:cs typeface="Dubai" panose="020B0503030403030204" pitchFamily="34" charset="-78"/>
              </a:rPr>
              <a:t>NOS VÉHICULES</a:t>
            </a:r>
            <a:endParaRPr lang="fr-FR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0" y="1685948"/>
            <a:ext cx="3257174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b="1" u="sng" dirty="0">
                <a:solidFill>
                  <a:srgbClr val="1A5632"/>
                </a:solidFill>
                <a:latin typeface="Calibri" panose="020F0502020204030204" pitchFamily="34" charset="0"/>
                <a:ea typeface="Futura Medium" charset="0"/>
                <a:cs typeface="Calibri" panose="020F0502020204030204" pitchFamily="34" charset="0"/>
              </a:rPr>
              <a:t>Renault D Wide 320</a:t>
            </a:r>
          </a:p>
          <a:p>
            <a:pPr>
              <a:lnSpc>
                <a:spcPct val="150000"/>
              </a:lnSpc>
            </a:pPr>
            <a:endParaRPr lang="fr-FR" sz="1200" b="1" dirty="0">
              <a:solidFill>
                <a:srgbClr val="1A5632"/>
              </a:solidFill>
              <a:latin typeface="Calibri" panose="020F0502020204030204" pitchFamily="34" charset="0"/>
              <a:ea typeface="Futura Medium" charset="0"/>
              <a:cs typeface="Calibri" panose="020F0502020204030204" pitchFamily="34" charset="0"/>
            </a:endParaRPr>
          </a:p>
          <a:p>
            <a:r>
              <a:rPr lang="fr-FR" sz="2000" dirty="0">
                <a:solidFill>
                  <a:srgbClr val="1A5632"/>
                </a:solidFill>
              </a:rPr>
              <a:t>• Norme moteur : </a:t>
            </a:r>
            <a:r>
              <a:rPr lang="fr-FR" sz="2000" dirty="0">
                <a:solidFill>
                  <a:schemeClr val="accent2"/>
                </a:solidFill>
              </a:rPr>
              <a:t>Euro VI</a:t>
            </a:r>
          </a:p>
          <a:p>
            <a:endParaRPr lang="fr-FR" sz="2000" dirty="0">
              <a:solidFill>
                <a:schemeClr val="accent2"/>
              </a:solidFill>
            </a:endParaRPr>
          </a:p>
          <a:p>
            <a:r>
              <a:rPr lang="fr-FR" sz="2000" dirty="0">
                <a:solidFill>
                  <a:srgbClr val="1A5632"/>
                </a:solidFill>
              </a:rPr>
              <a:t>• Type de véhicule: </a:t>
            </a:r>
            <a:r>
              <a:rPr lang="fr-FR" sz="2000" dirty="0">
                <a:solidFill>
                  <a:schemeClr val="accent2"/>
                </a:solidFill>
              </a:rPr>
              <a:t>Porteur</a:t>
            </a:r>
          </a:p>
          <a:p>
            <a:endParaRPr lang="fr-FR" sz="2000" dirty="0">
              <a:solidFill>
                <a:schemeClr val="accent2"/>
              </a:solidFill>
            </a:endParaRPr>
          </a:p>
          <a:p>
            <a:r>
              <a:rPr lang="fr-FR" sz="2000" dirty="0">
                <a:solidFill>
                  <a:srgbClr val="1A5632"/>
                </a:solidFill>
              </a:rPr>
              <a:t>• PTAC : </a:t>
            </a:r>
            <a:r>
              <a:rPr lang="fr-FR" sz="2000" dirty="0">
                <a:solidFill>
                  <a:schemeClr val="accent2"/>
                </a:solidFill>
              </a:rPr>
              <a:t>26t</a:t>
            </a:r>
          </a:p>
          <a:p>
            <a:endParaRPr lang="fr-FR" sz="2000" dirty="0">
              <a:solidFill>
                <a:schemeClr val="accent2"/>
              </a:solidFill>
            </a:endParaRPr>
          </a:p>
          <a:p>
            <a:r>
              <a:rPr lang="fr-FR" sz="2000" dirty="0">
                <a:solidFill>
                  <a:srgbClr val="1A5632"/>
                </a:solidFill>
              </a:rPr>
              <a:t>• PTRA : </a:t>
            </a:r>
            <a:r>
              <a:rPr lang="fr-FR" sz="2000" dirty="0">
                <a:solidFill>
                  <a:schemeClr val="accent2"/>
                </a:solidFill>
              </a:rPr>
              <a:t>29,5t</a:t>
            </a:r>
          </a:p>
          <a:p>
            <a:endParaRPr lang="fr-FR" sz="2000" dirty="0">
              <a:solidFill>
                <a:schemeClr val="accent2"/>
              </a:solidFill>
            </a:endParaRPr>
          </a:p>
          <a:p>
            <a:r>
              <a:rPr lang="fr-FR" sz="2000" dirty="0">
                <a:solidFill>
                  <a:srgbClr val="1A5632"/>
                </a:solidFill>
              </a:rPr>
              <a:t>• Configuration d’essieu : </a:t>
            </a:r>
            <a:r>
              <a:rPr lang="fr-FR" sz="2000" dirty="0">
                <a:solidFill>
                  <a:schemeClr val="accent2"/>
                </a:solidFill>
              </a:rPr>
              <a:t>6x2</a:t>
            </a:r>
          </a:p>
          <a:p>
            <a:endParaRPr lang="fr-FR" sz="2000" dirty="0">
              <a:solidFill>
                <a:schemeClr val="accent2"/>
              </a:solidFill>
            </a:endParaRPr>
          </a:p>
          <a:p>
            <a:r>
              <a:rPr lang="fr-FR" sz="2000" dirty="0">
                <a:solidFill>
                  <a:srgbClr val="1A5632"/>
                </a:solidFill>
              </a:rPr>
              <a:t>• Année du modèle : </a:t>
            </a:r>
            <a:r>
              <a:rPr lang="fr-FR" sz="2000" dirty="0">
                <a:solidFill>
                  <a:schemeClr val="accent2"/>
                </a:solidFill>
              </a:rPr>
              <a:t>2019</a:t>
            </a:r>
          </a:p>
          <a:p>
            <a:endParaRPr lang="fr-FR" sz="2000" dirty="0">
              <a:solidFill>
                <a:schemeClr val="accent2"/>
              </a:solidFill>
            </a:endParaRPr>
          </a:p>
          <a:p>
            <a:r>
              <a:rPr lang="fr-FR" sz="2000" dirty="0">
                <a:solidFill>
                  <a:srgbClr val="1A5632"/>
                </a:solidFill>
              </a:rPr>
              <a:t>• Nombre de véhicule : </a:t>
            </a:r>
            <a:r>
              <a:rPr lang="fr-FR" sz="2000" dirty="0">
                <a:solidFill>
                  <a:schemeClr val="accent2"/>
                </a:solidFill>
              </a:rPr>
              <a:t>1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352BA55-12BE-AEBB-B31C-FB390E105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664" y="1685948"/>
            <a:ext cx="6480000" cy="48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 descr="Une image contenant texte, Polic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E25C8F72-C0AF-E919-16FB-ECA0C2C2A8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132" y="198955"/>
            <a:ext cx="891569" cy="38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16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9530" y="240355"/>
            <a:ext cx="990600" cy="381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-22699"/>
            <a:ext cx="12192000" cy="6880699"/>
          </a:xfrm>
          <a:prstGeom prst="rect">
            <a:avLst/>
          </a:prstGeom>
          <a:solidFill>
            <a:srgbClr val="165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81C11A5-FDC6-71E5-187C-C40A2DD9BBBD}"/>
              </a:ext>
            </a:extLst>
          </p:cNvPr>
          <p:cNvSpPr txBox="1"/>
          <p:nvPr/>
        </p:nvSpPr>
        <p:spPr>
          <a:xfrm>
            <a:off x="0" y="2909818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chemeClr val="bg1"/>
                </a:solidFill>
              </a:rPr>
              <a:t>NOTRE CAPACITÉ DE CHARGEMENT</a:t>
            </a:r>
          </a:p>
        </p:txBody>
      </p:sp>
      <p:pic>
        <p:nvPicPr>
          <p:cNvPr id="8" name="Image 7" descr="Une image contenant texte, Polic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8D1A37F4-3A0D-FB6A-EFD4-9FD5882A4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0355"/>
            <a:ext cx="3388628" cy="147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27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04770036-9B2B-D259-2641-40402DF089DF}"/>
              </a:ext>
            </a:extLst>
          </p:cNvPr>
          <p:cNvSpPr txBox="1"/>
          <p:nvPr/>
        </p:nvSpPr>
        <p:spPr>
          <a:xfrm>
            <a:off x="1" y="1664253"/>
            <a:ext cx="4316706" cy="512768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800" b="1" u="sng" dirty="0">
                <a:solidFill>
                  <a:srgbClr val="1A5632"/>
                </a:solidFill>
                <a:latin typeface="Calibri" panose="020F0502020204030204" pitchFamily="34" charset="0"/>
                <a:ea typeface="Futura Medium" charset="0"/>
                <a:cs typeface="Calibri" panose="020F0502020204030204" pitchFamily="34" charset="0"/>
              </a:rPr>
              <a:t>Camions-remorques</a:t>
            </a:r>
          </a:p>
          <a:p>
            <a:pPr algn="just">
              <a:lnSpc>
                <a:spcPct val="150000"/>
              </a:lnSpc>
            </a:pPr>
            <a:endParaRPr lang="fr-FR" sz="1200" b="1" dirty="0">
              <a:solidFill>
                <a:srgbClr val="1A5632"/>
              </a:solidFill>
              <a:latin typeface="Calibri" panose="020F0502020204030204" pitchFamily="34" charset="0"/>
              <a:ea typeface="Futura Medium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Nombre : </a:t>
            </a:r>
            <a:r>
              <a:rPr lang="fr-FR" dirty="0">
                <a:solidFill>
                  <a:schemeClr val="accent2"/>
                </a:solidFill>
              </a:rPr>
              <a:t>3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Hauteur intérieure : </a:t>
            </a:r>
            <a:r>
              <a:rPr lang="fr-FR" dirty="0">
                <a:solidFill>
                  <a:schemeClr val="accent2"/>
                </a:solidFill>
              </a:rPr>
              <a:t>2,90m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chemeClr val="accent2"/>
                </a:solidFill>
                <a:highlight>
                  <a:srgbClr val="FFFF00"/>
                </a:highlight>
              </a:rPr>
              <a:t>Passage arrière ?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chemeClr val="accent2"/>
                </a:solidFill>
                <a:highlight>
                  <a:srgbClr val="FFFF00"/>
                </a:highlight>
              </a:rPr>
              <a:t>Passage Latéral ?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Largeur intérieure : </a:t>
            </a:r>
            <a:r>
              <a:rPr lang="fr-FR" dirty="0">
                <a:solidFill>
                  <a:schemeClr val="accent2"/>
                </a:solidFill>
              </a:rPr>
              <a:t>2,50m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Longueur : </a:t>
            </a:r>
            <a:r>
              <a:rPr lang="fr-FR" dirty="0">
                <a:solidFill>
                  <a:schemeClr val="accent2"/>
                </a:solidFill>
              </a:rPr>
              <a:t>15,50m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Poids transporté : </a:t>
            </a:r>
            <a:r>
              <a:rPr lang="fr-FR" dirty="0">
                <a:solidFill>
                  <a:schemeClr val="accent2"/>
                </a:solidFill>
              </a:rPr>
              <a:t>jusqu’à 28,5 tonnes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Volume : </a:t>
            </a:r>
            <a:r>
              <a:rPr lang="fr-FR" dirty="0">
                <a:solidFill>
                  <a:schemeClr val="accent2"/>
                </a:solidFill>
              </a:rPr>
              <a:t>115 m3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Capacité palettes 80*120 : </a:t>
            </a:r>
            <a:r>
              <a:rPr lang="fr-FR" dirty="0">
                <a:solidFill>
                  <a:schemeClr val="accent2"/>
                </a:solidFill>
              </a:rPr>
              <a:t>38 palettes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Capacité palettes 100*120 : </a:t>
            </a:r>
            <a:r>
              <a:rPr lang="fr-FR" dirty="0">
                <a:solidFill>
                  <a:schemeClr val="accent2"/>
                </a:solidFill>
              </a:rPr>
              <a:t>28 palettes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9530" y="240355"/>
            <a:ext cx="990600" cy="381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-22699"/>
            <a:ext cx="12192000" cy="861709"/>
          </a:xfrm>
          <a:prstGeom prst="rect">
            <a:avLst/>
          </a:prstGeom>
          <a:solidFill>
            <a:srgbClr val="1A5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43" y="1042404"/>
            <a:ext cx="990271" cy="478552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772786" y="1033075"/>
            <a:ext cx="9034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200" b="1" dirty="0">
                <a:solidFill>
                  <a:srgbClr val="1A5632"/>
                </a:solidFill>
                <a:latin typeface="Dubai" panose="020B0503030403030204" pitchFamily="34" charset="-78"/>
                <a:ea typeface="Futura Medium" charset="0"/>
                <a:cs typeface="Dubai" panose="020B0503030403030204" pitchFamily="34" charset="-78"/>
              </a:rPr>
              <a:t>NOTRE CAPACITÉ DE CHARGEMENT</a:t>
            </a:r>
            <a:endParaRPr lang="fr-FR" sz="32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4174800" y="1244375"/>
            <a:ext cx="8003990" cy="5500181"/>
            <a:chOff x="4174800" y="1244375"/>
            <a:chExt cx="8003990" cy="5500181"/>
          </a:xfrm>
        </p:grpSpPr>
        <p:grpSp>
          <p:nvGrpSpPr>
            <p:cNvPr id="82" name="Groupe 81"/>
            <p:cNvGrpSpPr/>
            <p:nvPr/>
          </p:nvGrpSpPr>
          <p:grpSpPr>
            <a:xfrm>
              <a:off x="4174800" y="1244375"/>
              <a:ext cx="8003990" cy="5500181"/>
              <a:chOff x="4174800" y="1244375"/>
              <a:chExt cx="8003990" cy="5500181"/>
            </a:xfrm>
          </p:grpSpPr>
          <p:grpSp>
            <p:nvGrpSpPr>
              <p:cNvPr id="26" name="Groupe 25"/>
              <p:cNvGrpSpPr/>
              <p:nvPr/>
            </p:nvGrpSpPr>
            <p:grpSpPr>
              <a:xfrm>
                <a:off x="4174800" y="1244375"/>
                <a:ext cx="8003990" cy="5500181"/>
                <a:chOff x="4174800" y="1244375"/>
                <a:chExt cx="8003990" cy="5500181"/>
              </a:xfrm>
            </p:grpSpPr>
            <p:grpSp>
              <p:nvGrpSpPr>
                <p:cNvPr id="25" name="Groupe 24"/>
                <p:cNvGrpSpPr/>
                <p:nvPr/>
              </p:nvGrpSpPr>
              <p:grpSpPr>
                <a:xfrm>
                  <a:off x="4174800" y="1520956"/>
                  <a:ext cx="8003990" cy="5223600"/>
                  <a:chOff x="4180114" y="1858082"/>
                  <a:chExt cx="7469654" cy="4606409"/>
                </a:xfrm>
              </p:grpSpPr>
              <p:grpSp>
                <p:nvGrpSpPr>
                  <p:cNvPr id="4" name="Groupe 3"/>
                  <p:cNvGrpSpPr/>
                  <p:nvPr/>
                </p:nvGrpSpPr>
                <p:grpSpPr>
                  <a:xfrm>
                    <a:off x="4180114" y="2233749"/>
                    <a:ext cx="7075359" cy="4230742"/>
                    <a:chOff x="4121151" y="1208164"/>
                    <a:chExt cx="6845384" cy="4028182"/>
                  </a:xfrm>
                </p:grpSpPr>
                <p:pic>
                  <p:nvPicPr>
                    <p:cNvPr id="2" name="Image 1"/>
                    <p:cNvPicPr>
                      <a:picLocks noChangeAspect="1"/>
                    </p:cNvPicPr>
                    <p:nvPr/>
                  </p:nvPicPr>
                  <p:blipFill rotWithShape="1">
                    <a:blip r:embed="rId4"/>
                    <a:srcRect l="73454" t="29956" r="7623" b="9517"/>
                    <a:stretch/>
                  </p:blipFill>
                  <p:spPr>
                    <a:xfrm>
                      <a:off x="4250045" y="1208164"/>
                      <a:ext cx="6716490" cy="4028182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" name="Rectangle 2"/>
                    <p:cNvSpPr/>
                    <p:nvPr/>
                  </p:nvSpPr>
                  <p:spPr>
                    <a:xfrm>
                      <a:off x="4121151" y="2994766"/>
                      <a:ext cx="6845384" cy="71096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cxnSp>
                <p:nvCxnSpPr>
                  <p:cNvPr id="8" name="Connecteur droit avec flèche 7"/>
                  <p:cNvCxnSpPr/>
                  <p:nvPr/>
                </p:nvCxnSpPr>
                <p:spPr>
                  <a:xfrm flipV="1">
                    <a:off x="5372100" y="2233513"/>
                    <a:ext cx="5314950" cy="476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Connecteur droit avec flèche 16"/>
                  <p:cNvCxnSpPr/>
                  <p:nvPr/>
                </p:nvCxnSpPr>
                <p:spPr>
                  <a:xfrm flipV="1">
                    <a:off x="11059530" y="2314575"/>
                    <a:ext cx="0" cy="1327291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Connecteur droit avec flèche 19"/>
                  <p:cNvCxnSpPr/>
                  <p:nvPr/>
                </p:nvCxnSpPr>
                <p:spPr>
                  <a:xfrm flipV="1">
                    <a:off x="11273017" y="5312569"/>
                    <a:ext cx="2203" cy="104703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" name="ZoneTexte 21"/>
                  <p:cNvSpPr txBox="1"/>
                  <p:nvPr/>
                </p:nvSpPr>
                <p:spPr>
                  <a:xfrm>
                    <a:off x="5372100" y="1858082"/>
                    <a:ext cx="5314950" cy="32569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b="1" dirty="0">
                        <a:latin typeface="Arial Black" panose="020B0A04020102020204" pitchFamily="34" charset="0"/>
                      </a:rPr>
                      <a:t>15,50m</a:t>
                    </a:r>
                  </a:p>
                </p:txBody>
              </p:sp>
              <p:sp>
                <p:nvSpPr>
                  <p:cNvPr id="23" name="ZoneTexte 22"/>
                  <p:cNvSpPr txBox="1"/>
                  <p:nvPr/>
                </p:nvSpPr>
                <p:spPr>
                  <a:xfrm rot="5400000">
                    <a:off x="10580550" y="2805883"/>
                    <a:ext cx="1327291" cy="3446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b="1" dirty="0">
                        <a:latin typeface="Arial Black" panose="020B0A04020102020204" pitchFamily="34" charset="0"/>
                      </a:rPr>
                      <a:t>2,90m</a:t>
                    </a:r>
                  </a:p>
                </p:txBody>
              </p:sp>
              <p:sp>
                <p:nvSpPr>
                  <p:cNvPr id="24" name="ZoneTexte 23"/>
                  <p:cNvSpPr txBox="1"/>
                  <p:nvPr/>
                </p:nvSpPr>
                <p:spPr>
                  <a:xfrm rot="5400000">
                    <a:off x="10953914" y="5663747"/>
                    <a:ext cx="1047032" cy="3446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dirty="0">
                        <a:latin typeface="Arial Black" panose="020B0A04020102020204" pitchFamily="34" charset="0"/>
                      </a:rPr>
                      <a:t>2,50m</a:t>
                    </a:r>
                  </a:p>
                </p:txBody>
              </p:sp>
            </p:grpSp>
            <p:sp>
              <p:nvSpPr>
                <p:cNvPr id="18" name="ZoneTexte 1"/>
                <p:cNvSpPr txBox="1"/>
                <p:nvPr/>
              </p:nvSpPr>
              <p:spPr>
                <a:xfrm>
                  <a:off x="9704388" y="1244375"/>
                  <a:ext cx="233587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fr-FR" sz="1200" dirty="0">
                      <a:solidFill>
                        <a:srgbClr val="1A5632"/>
                      </a:solidFill>
                    </a:rPr>
                    <a:t>Vue standard</a:t>
                  </a:r>
                </a:p>
              </p:txBody>
            </p:sp>
            <p:sp>
              <p:nvSpPr>
                <p:cNvPr id="19" name="ZoneTexte 18"/>
                <p:cNvSpPr txBox="1"/>
                <p:nvPr/>
              </p:nvSpPr>
              <p:spPr>
                <a:xfrm>
                  <a:off x="9745009" y="4627900"/>
                  <a:ext cx="233587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fr-FR" sz="1200" dirty="0">
                      <a:solidFill>
                        <a:srgbClr val="1A5632"/>
                      </a:solidFill>
                    </a:rPr>
                    <a:t>Vue du dessus</a:t>
                  </a:r>
                </a:p>
              </p:txBody>
            </p:sp>
            <p:cxnSp>
              <p:nvCxnSpPr>
                <p:cNvPr id="7" name="Connecteur droit avec flèche 6"/>
                <p:cNvCxnSpPr/>
                <p:nvPr/>
              </p:nvCxnSpPr>
              <p:spPr>
                <a:xfrm flipV="1">
                  <a:off x="5330825" y="3714751"/>
                  <a:ext cx="2924348" cy="634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ZoneTexte 9"/>
                <p:cNvSpPr txBox="1"/>
                <p:nvPr/>
              </p:nvSpPr>
              <p:spPr>
                <a:xfrm>
                  <a:off x="5330825" y="3719883"/>
                  <a:ext cx="292434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b="1" dirty="0"/>
                    <a:t>7,75m</a:t>
                  </a:r>
                </a:p>
              </p:txBody>
            </p:sp>
          </p:grpSp>
          <p:grpSp>
            <p:nvGrpSpPr>
              <p:cNvPr id="58" name="Groupe 57"/>
              <p:cNvGrpSpPr/>
              <p:nvPr/>
            </p:nvGrpSpPr>
            <p:grpSpPr>
              <a:xfrm>
                <a:off x="4981575" y="5522119"/>
                <a:ext cx="3197546" cy="1102840"/>
                <a:chOff x="4981575" y="5522119"/>
                <a:chExt cx="3197546" cy="1102840"/>
              </a:xfrm>
            </p:grpSpPr>
            <p:sp>
              <p:nvSpPr>
                <p:cNvPr id="30" name="ZoneTexte 29"/>
                <p:cNvSpPr txBox="1"/>
                <p:nvPr/>
              </p:nvSpPr>
              <p:spPr>
                <a:xfrm>
                  <a:off x="4981575" y="5619750"/>
                  <a:ext cx="2095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>
                      <a:solidFill>
                        <a:schemeClr val="bg1"/>
                      </a:solidFill>
                    </a:rPr>
                    <a:t>1</a:t>
                  </a:r>
                </a:p>
              </p:txBody>
            </p:sp>
            <p:sp>
              <p:nvSpPr>
                <p:cNvPr id="31" name="ZoneTexte 30"/>
                <p:cNvSpPr txBox="1"/>
                <p:nvPr/>
              </p:nvSpPr>
              <p:spPr>
                <a:xfrm>
                  <a:off x="5301211" y="5619750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>
                      <a:solidFill>
                        <a:schemeClr val="bg1"/>
                      </a:solidFill>
                    </a:rPr>
                    <a:t>2</a:t>
                  </a:r>
                </a:p>
              </p:txBody>
            </p:sp>
            <p:sp>
              <p:nvSpPr>
                <p:cNvPr id="32" name="ZoneTexte 31"/>
                <p:cNvSpPr txBox="1"/>
                <p:nvPr/>
              </p:nvSpPr>
              <p:spPr>
                <a:xfrm>
                  <a:off x="4981575" y="6138865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>
                      <a:solidFill>
                        <a:schemeClr val="bg1"/>
                      </a:solidFill>
                    </a:rPr>
                    <a:t>3</a:t>
                  </a:r>
                </a:p>
              </p:txBody>
            </p:sp>
            <p:sp>
              <p:nvSpPr>
                <p:cNvPr id="33" name="ZoneTexte 32"/>
                <p:cNvSpPr txBox="1"/>
                <p:nvPr/>
              </p:nvSpPr>
              <p:spPr>
                <a:xfrm>
                  <a:off x="5301211" y="6138865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>
                      <a:solidFill>
                        <a:schemeClr val="bg1"/>
                      </a:solidFill>
                    </a:rPr>
                    <a:t>4</a:t>
                  </a:r>
                </a:p>
              </p:txBody>
            </p:sp>
            <p:grpSp>
              <p:nvGrpSpPr>
                <p:cNvPr id="44" name="Groupe 43"/>
                <p:cNvGrpSpPr/>
                <p:nvPr/>
              </p:nvGrpSpPr>
              <p:grpSpPr>
                <a:xfrm>
                  <a:off x="5621695" y="5522119"/>
                  <a:ext cx="2557426" cy="369332"/>
                  <a:chOff x="5621695" y="5522119"/>
                  <a:chExt cx="2557426" cy="369332"/>
                </a:xfrm>
              </p:grpSpPr>
              <p:sp>
                <p:nvSpPr>
                  <p:cNvPr id="34" name="ZoneTexte 33"/>
                  <p:cNvSpPr txBox="1"/>
                  <p:nvPr/>
                </p:nvSpPr>
                <p:spPr>
                  <a:xfrm>
                    <a:off x="5621695" y="5522119"/>
                    <a:ext cx="51478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dirty="0">
                        <a:solidFill>
                          <a:schemeClr val="bg1"/>
                        </a:solidFill>
                      </a:rPr>
                      <a:t>5</a:t>
                    </a:r>
                  </a:p>
                </p:txBody>
              </p:sp>
              <p:sp>
                <p:nvSpPr>
                  <p:cNvPr id="35" name="ZoneTexte 34"/>
                  <p:cNvSpPr txBox="1"/>
                  <p:nvPr/>
                </p:nvSpPr>
                <p:spPr>
                  <a:xfrm>
                    <a:off x="6134819" y="5522119"/>
                    <a:ext cx="51478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dirty="0">
                        <a:solidFill>
                          <a:schemeClr val="bg1"/>
                        </a:solidFill>
                      </a:rPr>
                      <a:t>6</a:t>
                    </a:r>
                  </a:p>
                </p:txBody>
              </p:sp>
              <p:sp>
                <p:nvSpPr>
                  <p:cNvPr id="41" name="ZoneTexte 40"/>
                  <p:cNvSpPr txBox="1"/>
                  <p:nvPr/>
                </p:nvSpPr>
                <p:spPr>
                  <a:xfrm>
                    <a:off x="6647943" y="5522119"/>
                    <a:ext cx="51478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dirty="0">
                        <a:solidFill>
                          <a:schemeClr val="bg1"/>
                        </a:solidFill>
                      </a:rPr>
                      <a:t>7</a:t>
                    </a:r>
                  </a:p>
                </p:txBody>
              </p:sp>
              <p:sp>
                <p:nvSpPr>
                  <p:cNvPr id="42" name="ZoneTexte 41"/>
                  <p:cNvSpPr txBox="1"/>
                  <p:nvPr/>
                </p:nvSpPr>
                <p:spPr>
                  <a:xfrm>
                    <a:off x="7161067" y="5522119"/>
                    <a:ext cx="51478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dirty="0">
                        <a:solidFill>
                          <a:schemeClr val="bg1"/>
                        </a:solidFill>
                      </a:rPr>
                      <a:t>8</a:t>
                    </a:r>
                  </a:p>
                </p:txBody>
              </p:sp>
              <p:sp>
                <p:nvSpPr>
                  <p:cNvPr id="43" name="ZoneTexte 42"/>
                  <p:cNvSpPr txBox="1"/>
                  <p:nvPr/>
                </p:nvSpPr>
                <p:spPr>
                  <a:xfrm>
                    <a:off x="7664335" y="5522119"/>
                    <a:ext cx="51478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dirty="0">
                        <a:solidFill>
                          <a:schemeClr val="bg1"/>
                        </a:solidFill>
                      </a:rPr>
                      <a:t>9</a:t>
                    </a:r>
                  </a:p>
                </p:txBody>
              </p:sp>
            </p:grpSp>
            <p:grpSp>
              <p:nvGrpSpPr>
                <p:cNvPr id="45" name="Groupe 44"/>
                <p:cNvGrpSpPr/>
                <p:nvPr/>
              </p:nvGrpSpPr>
              <p:grpSpPr>
                <a:xfrm>
                  <a:off x="5620847" y="5886688"/>
                  <a:ext cx="2557426" cy="369332"/>
                  <a:chOff x="5621695" y="5522119"/>
                  <a:chExt cx="2557426" cy="369332"/>
                </a:xfrm>
              </p:grpSpPr>
              <p:sp>
                <p:nvSpPr>
                  <p:cNvPr id="46" name="ZoneTexte 45"/>
                  <p:cNvSpPr txBox="1"/>
                  <p:nvPr/>
                </p:nvSpPr>
                <p:spPr>
                  <a:xfrm>
                    <a:off x="5621695" y="5522119"/>
                    <a:ext cx="51478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dirty="0">
                        <a:solidFill>
                          <a:schemeClr val="bg1"/>
                        </a:solidFill>
                      </a:rPr>
                      <a:t>10</a:t>
                    </a:r>
                  </a:p>
                </p:txBody>
              </p:sp>
              <p:sp>
                <p:nvSpPr>
                  <p:cNvPr id="47" name="ZoneTexte 46"/>
                  <p:cNvSpPr txBox="1"/>
                  <p:nvPr/>
                </p:nvSpPr>
                <p:spPr>
                  <a:xfrm>
                    <a:off x="6134819" y="5522119"/>
                    <a:ext cx="51478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dirty="0">
                        <a:solidFill>
                          <a:schemeClr val="bg1"/>
                        </a:solidFill>
                      </a:rPr>
                      <a:t>11</a:t>
                    </a:r>
                  </a:p>
                </p:txBody>
              </p:sp>
              <p:sp>
                <p:nvSpPr>
                  <p:cNvPr id="48" name="ZoneTexte 47"/>
                  <p:cNvSpPr txBox="1"/>
                  <p:nvPr/>
                </p:nvSpPr>
                <p:spPr>
                  <a:xfrm>
                    <a:off x="6647943" y="5522119"/>
                    <a:ext cx="51478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dirty="0">
                        <a:solidFill>
                          <a:schemeClr val="bg1"/>
                        </a:solidFill>
                      </a:rPr>
                      <a:t>12</a:t>
                    </a:r>
                  </a:p>
                </p:txBody>
              </p:sp>
              <p:sp>
                <p:nvSpPr>
                  <p:cNvPr id="49" name="ZoneTexte 48"/>
                  <p:cNvSpPr txBox="1"/>
                  <p:nvPr/>
                </p:nvSpPr>
                <p:spPr>
                  <a:xfrm>
                    <a:off x="7161067" y="5522119"/>
                    <a:ext cx="51478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dirty="0">
                        <a:solidFill>
                          <a:schemeClr val="bg1"/>
                        </a:solidFill>
                      </a:rPr>
                      <a:t>13</a:t>
                    </a:r>
                  </a:p>
                </p:txBody>
              </p:sp>
              <p:sp>
                <p:nvSpPr>
                  <p:cNvPr id="50" name="ZoneTexte 49"/>
                  <p:cNvSpPr txBox="1"/>
                  <p:nvPr/>
                </p:nvSpPr>
                <p:spPr>
                  <a:xfrm>
                    <a:off x="7664335" y="5522119"/>
                    <a:ext cx="51478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dirty="0">
                        <a:solidFill>
                          <a:schemeClr val="bg1"/>
                        </a:solidFill>
                      </a:rPr>
                      <a:t>14</a:t>
                    </a:r>
                  </a:p>
                </p:txBody>
              </p:sp>
            </p:grpSp>
            <p:grpSp>
              <p:nvGrpSpPr>
                <p:cNvPr id="51" name="Groupe 50"/>
                <p:cNvGrpSpPr/>
                <p:nvPr/>
              </p:nvGrpSpPr>
              <p:grpSpPr>
                <a:xfrm>
                  <a:off x="5620847" y="6255627"/>
                  <a:ext cx="2557426" cy="369332"/>
                  <a:chOff x="5621695" y="5522119"/>
                  <a:chExt cx="2557426" cy="369332"/>
                </a:xfrm>
              </p:grpSpPr>
              <p:sp>
                <p:nvSpPr>
                  <p:cNvPr id="52" name="ZoneTexte 51"/>
                  <p:cNvSpPr txBox="1"/>
                  <p:nvPr/>
                </p:nvSpPr>
                <p:spPr>
                  <a:xfrm>
                    <a:off x="5621695" y="5522119"/>
                    <a:ext cx="51478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dirty="0">
                        <a:solidFill>
                          <a:schemeClr val="bg1"/>
                        </a:solidFill>
                      </a:rPr>
                      <a:t>15</a:t>
                    </a:r>
                  </a:p>
                </p:txBody>
              </p:sp>
              <p:sp>
                <p:nvSpPr>
                  <p:cNvPr id="53" name="ZoneTexte 52"/>
                  <p:cNvSpPr txBox="1"/>
                  <p:nvPr/>
                </p:nvSpPr>
                <p:spPr>
                  <a:xfrm>
                    <a:off x="6134819" y="5522119"/>
                    <a:ext cx="51478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dirty="0">
                        <a:solidFill>
                          <a:schemeClr val="bg1"/>
                        </a:solidFill>
                      </a:rPr>
                      <a:t>16</a:t>
                    </a:r>
                  </a:p>
                </p:txBody>
              </p:sp>
              <p:sp>
                <p:nvSpPr>
                  <p:cNvPr id="54" name="ZoneTexte 53"/>
                  <p:cNvSpPr txBox="1"/>
                  <p:nvPr/>
                </p:nvSpPr>
                <p:spPr>
                  <a:xfrm>
                    <a:off x="6647943" y="5522119"/>
                    <a:ext cx="51478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dirty="0">
                        <a:solidFill>
                          <a:schemeClr val="bg1"/>
                        </a:solidFill>
                      </a:rPr>
                      <a:t>17</a:t>
                    </a:r>
                  </a:p>
                </p:txBody>
              </p:sp>
              <p:sp>
                <p:nvSpPr>
                  <p:cNvPr id="55" name="ZoneTexte 54"/>
                  <p:cNvSpPr txBox="1"/>
                  <p:nvPr/>
                </p:nvSpPr>
                <p:spPr>
                  <a:xfrm>
                    <a:off x="7161067" y="5522119"/>
                    <a:ext cx="51478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dirty="0">
                        <a:solidFill>
                          <a:schemeClr val="bg1"/>
                        </a:solidFill>
                      </a:rPr>
                      <a:t>18</a:t>
                    </a:r>
                  </a:p>
                </p:txBody>
              </p:sp>
              <p:sp>
                <p:nvSpPr>
                  <p:cNvPr id="56" name="ZoneTexte 55"/>
                  <p:cNvSpPr txBox="1"/>
                  <p:nvPr/>
                </p:nvSpPr>
                <p:spPr>
                  <a:xfrm>
                    <a:off x="7664335" y="5522119"/>
                    <a:ext cx="51478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dirty="0">
                        <a:solidFill>
                          <a:schemeClr val="bg1"/>
                        </a:solidFill>
                      </a:rPr>
                      <a:t>19</a:t>
                    </a:r>
                  </a:p>
                </p:txBody>
              </p:sp>
            </p:grpSp>
          </p:grpSp>
          <p:grpSp>
            <p:nvGrpSpPr>
              <p:cNvPr id="59" name="Groupe 58"/>
              <p:cNvGrpSpPr/>
              <p:nvPr/>
            </p:nvGrpSpPr>
            <p:grpSpPr>
              <a:xfrm>
                <a:off x="8297354" y="5522119"/>
                <a:ext cx="3268639" cy="1102840"/>
                <a:chOff x="4910482" y="5522119"/>
                <a:chExt cx="3268639" cy="1102840"/>
              </a:xfrm>
            </p:grpSpPr>
            <p:sp>
              <p:nvSpPr>
                <p:cNvPr id="60" name="ZoneTexte 59"/>
                <p:cNvSpPr txBox="1"/>
                <p:nvPr/>
              </p:nvSpPr>
              <p:spPr>
                <a:xfrm>
                  <a:off x="4910482" y="5619750"/>
                  <a:ext cx="48469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>
                      <a:solidFill>
                        <a:schemeClr val="bg1"/>
                      </a:solidFill>
                    </a:rPr>
                    <a:t>20</a:t>
                  </a:r>
                </a:p>
              </p:txBody>
            </p:sp>
            <p:sp>
              <p:nvSpPr>
                <p:cNvPr id="61" name="ZoneTexte 60"/>
                <p:cNvSpPr txBox="1"/>
                <p:nvPr/>
              </p:nvSpPr>
              <p:spPr>
                <a:xfrm>
                  <a:off x="5277601" y="5619750"/>
                  <a:ext cx="44231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>
                      <a:solidFill>
                        <a:schemeClr val="bg1"/>
                      </a:solidFill>
                    </a:rPr>
                    <a:t>21</a:t>
                  </a:r>
                </a:p>
              </p:txBody>
            </p:sp>
            <p:sp>
              <p:nvSpPr>
                <p:cNvPr id="62" name="ZoneTexte 61"/>
                <p:cNvSpPr txBox="1"/>
                <p:nvPr/>
              </p:nvSpPr>
              <p:spPr>
                <a:xfrm>
                  <a:off x="4910482" y="6138865"/>
                  <a:ext cx="48979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>
                      <a:solidFill>
                        <a:schemeClr val="bg1"/>
                      </a:solidFill>
                    </a:rPr>
                    <a:t>22</a:t>
                  </a:r>
                </a:p>
              </p:txBody>
            </p:sp>
            <p:sp>
              <p:nvSpPr>
                <p:cNvPr id="63" name="ZoneTexte 62"/>
                <p:cNvSpPr txBox="1"/>
                <p:nvPr/>
              </p:nvSpPr>
              <p:spPr>
                <a:xfrm>
                  <a:off x="5242778" y="6138865"/>
                  <a:ext cx="4771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>
                      <a:solidFill>
                        <a:schemeClr val="bg1"/>
                      </a:solidFill>
                    </a:rPr>
                    <a:t>23</a:t>
                  </a:r>
                </a:p>
              </p:txBody>
            </p:sp>
            <p:grpSp>
              <p:nvGrpSpPr>
                <p:cNvPr id="64" name="Groupe 63"/>
                <p:cNvGrpSpPr/>
                <p:nvPr/>
              </p:nvGrpSpPr>
              <p:grpSpPr>
                <a:xfrm>
                  <a:off x="5621695" y="5522119"/>
                  <a:ext cx="2557426" cy="369332"/>
                  <a:chOff x="5621695" y="5522119"/>
                  <a:chExt cx="2557426" cy="369332"/>
                </a:xfrm>
              </p:grpSpPr>
              <p:sp>
                <p:nvSpPr>
                  <p:cNvPr id="77" name="ZoneTexte 76"/>
                  <p:cNvSpPr txBox="1"/>
                  <p:nvPr/>
                </p:nvSpPr>
                <p:spPr>
                  <a:xfrm>
                    <a:off x="5621695" y="5522119"/>
                    <a:ext cx="51478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dirty="0">
                        <a:solidFill>
                          <a:schemeClr val="bg1"/>
                        </a:solidFill>
                      </a:rPr>
                      <a:t>24</a:t>
                    </a:r>
                  </a:p>
                </p:txBody>
              </p:sp>
              <p:sp>
                <p:nvSpPr>
                  <p:cNvPr id="78" name="ZoneTexte 77"/>
                  <p:cNvSpPr txBox="1"/>
                  <p:nvPr/>
                </p:nvSpPr>
                <p:spPr>
                  <a:xfrm>
                    <a:off x="6134819" y="5522119"/>
                    <a:ext cx="51478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dirty="0">
                        <a:solidFill>
                          <a:schemeClr val="bg1"/>
                        </a:solidFill>
                      </a:rPr>
                      <a:t>25</a:t>
                    </a:r>
                  </a:p>
                </p:txBody>
              </p:sp>
              <p:sp>
                <p:nvSpPr>
                  <p:cNvPr id="79" name="ZoneTexte 78"/>
                  <p:cNvSpPr txBox="1"/>
                  <p:nvPr/>
                </p:nvSpPr>
                <p:spPr>
                  <a:xfrm>
                    <a:off x="6647943" y="5522119"/>
                    <a:ext cx="51478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dirty="0">
                        <a:solidFill>
                          <a:schemeClr val="bg1"/>
                        </a:solidFill>
                      </a:rPr>
                      <a:t>26</a:t>
                    </a:r>
                  </a:p>
                </p:txBody>
              </p:sp>
              <p:sp>
                <p:nvSpPr>
                  <p:cNvPr id="80" name="ZoneTexte 79"/>
                  <p:cNvSpPr txBox="1"/>
                  <p:nvPr/>
                </p:nvSpPr>
                <p:spPr>
                  <a:xfrm>
                    <a:off x="7161067" y="5522119"/>
                    <a:ext cx="51478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dirty="0">
                        <a:solidFill>
                          <a:schemeClr val="bg1"/>
                        </a:solidFill>
                      </a:rPr>
                      <a:t>27</a:t>
                    </a:r>
                  </a:p>
                </p:txBody>
              </p:sp>
              <p:sp>
                <p:nvSpPr>
                  <p:cNvPr id="81" name="ZoneTexte 80"/>
                  <p:cNvSpPr txBox="1"/>
                  <p:nvPr/>
                </p:nvSpPr>
                <p:spPr>
                  <a:xfrm>
                    <a:off x="7664335" y="5522119"/>
                    <a:ext cx="51478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dirty="0">
                        <a:solidFill>
                          <a:schemeClr val="bg1"/>
                        </a:solidFill>
                      </a:rPr>
                      <a:t>28</a:t>
                    </a:r>
                  </a:p>
                </p:txBody>
              </p:sp>
            </p:grpSp>
            <p:grpSp>
              <p:nvGrpSpPr>
                <p:cNvPr id="65" name="Groupe 64"/>
                <p:cNvGrpSpPr/>
                <p:nvPr/>
              </p:nvGrpSpPr>
              <p:grpSpPr>
                <a:xfrm>
                  <a:off x="5620847" y="5886688"/>
                  <a:ext cx="2557426" cy="369332"/>
                  <a:chOff x="5621695" y="5522119"/>
                  <a:chExt cx="2557426" cy="369332"/>
                </a:xfrm>
              </p:grpSpPr>
              <p:sp>
                <p:nvSpPr>
                  <p:cNvPr id="72" name="ZoneTexte 71"/>
                  <p:cNvSpPr txBox="1"/>
                  <p:nvPr/>
                </p:nvSpPr>
                <p:spPr>
                  <a:xfrm>
                    <a:off x="5621695" y="5522119"/>
                    <a:ext cx="51478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dirty="0">
                        <a:solidFill>
                          <a:schemeClr val="bg1"/>
                        </a:solidFill>
                      </a:rPr>
                      <a:t>29</a:t>
                    </a:r>
                  </a:p>
                </p:txBody>
              </p:sp>
              <p:sp>
                <p:nvSpPr>
                  <p:cNvPr id="73" name="ZoneTexte 72"/>
                  <p:cNvSpPr txBox="1"/>
                  <p:nvPr/>
                </p:nvSpPr>
                <p:spPr>
                  <a:xfrm>
                    <a:off x="6134819" y="5522119"/>
                    <a:ext cx="51478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dirty="0">
                        <a:solidFill>
                          <a:schemeClr val="bg1"/>
                        </a:solidFill>
                      </a:rPr>
                      <a:t>30</a:t>
                    </a:r>
                  </a:p>
                </p:txBody>
              </p:sp>
              <p:sp>
                <p:nvSpPr>
                  <p:cNvPr id="74" name="ZoneTexte 73"/>
                  <p:cNvSpPr txBox="1"/>
                  <p:nvPr/>
                </p:nvSpPr>
                <p:spPr>
                  <a:xfrm>
                    <a:off x="6647943" y="5522119"/>
                    <a:ext cx="51478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dirty="0">
                        <a:solidFill>
                          <a:schemeClr val="bg1"/>
                        </a:solidFill>
                      </a:rPr>
                      <a:t>31</a:t>
                    </a:r>
                  </a:p>
                </p:txBody>
              </p:sp>
              <p:sp>
                <p:nvSpPr>
                  <p:cNvPr id="75" name="ZoneTexte 74"/>
                  <p:cNvSpPr txBox="1"/>
                  <p:nvPr/>
                </p:nvSpPr>
                <p:spPr>
                  <a:xfrm>
                    <a:off x="7161067" y="5522119"/>
                    <a:ext cx="51478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dirty="0">
                        <a:solidFill>
                          <a:schemeClr val="bg1"/>
                        </a:solidFill>
                      </a:rPr>
                      <a:t>32</a:t>
                    </a:r>
                  </a:p>
                </p:txBody>
              </p:sp>
              <p:sp>
                <p:nvSpPr>
                  <p:cNvPr id="76" name="ZoneTexte 75"/>
                  <p:cNvSpPr txBox="1"/>
                  <p:nvPr/>
                </p:nvSpPr>
                <p:spPr>
                  <a:xfrm>
                    <a:off x="7664335" y="5522119"/>
                    <a:ext cx="51478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dirty="0">
                        <a:solidFill>
                          <a:schemeClr val="bg1"/>
                        </a:solidFill>
                      </a:rPr>
                      <a:t>33</a:t>
                    </a:r>
                  </a:p>
                </p:txBody>
              </p:sp>
            </p:grpSp>
            <p:grpSp>
              <p:nvGrpSpPr>
                <p:cNvPr id="66" name="Groupe 65"/>
                <p:cNvGrpSpPr/>
                <p:nvPr/>
              </p:nvGrpSpPr>
              <p:grpSpPr>
                <a:xfrm>
                  <a:off x="5620847" y="6255627"/>
                  <a:ext cx="2557426" cy="369332"/>
                  <a:chOff x="5621695" y="5522119"/>
                  <a:chExt cx="2557426" cy="369332"/>
                </a:xfrm>
              </p:grpSpPr>
              <p:sp>
                <p:nvSpPr>
                  <p:cNvPr id="67" name="ZoneTexte 66"/>
                  <p:cNvSpPr txBox="1"/>
                  <p:nvPr/>
                </p:nvSpPr>
                <p:spPr>
                  <a:xfrm>
                    <a:off x="5621695" y="5522119"/>
                    <a:ext cx="51478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dirty="0">
                        <a:solidFill>
                          <a:schemeClr val="bg1"/>
                        </a:solidFill>
                      </a:rPr>
                      <a:t>34</a:t>
                    </a:r>
                  </a:p>
                </p:txBody>
              </p:sp>
              <p:sp>
                <p:nvSpPr>
                  <p:cNvPr id="68" name="ZoneTexte 67"/>
                  <p:cNvSpPr txBox="1"/>
                  <p:nvPr/>
                </p:nvSpPr>
                <p:spPr>
                  <a:xfrm>
                    <a:off x="6134819" y="5522119"/>
                    <a:ext cx="51478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dirty="0">
                        <a:solidFill>
                          <a:schemeClr val="bg1"/>
                        </a:solidFill>
                      </a:rPr>
                      <a:t>35</a:t>
                    </a:r>
                  </a:p>
                </p:txBody>
              </p:sp>
              <p:sp>
                <p:nvSpPr>
                  <p:cNvPr id="69" name="ZoneTexte 68"/>
                  <p:cNvSpPr txBox="1"/>
                  <p:nvPr/>
                </p:nvSpPr>
                <p:spPr>
                  <a:xfrm>
                    <a:off x="6647943" y="5522119"/>
                    <a:ext cx="51478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dirty="0">
                        <a:solidFill>
                          <a:schemeClr val="bg1"/>
                        </a:solidFill>
                      </a:rPr>
                      <a:t>36</a:t>
                    </a:r>
                  </a:p>
                </p:txBody>
              </p:sp>
              <p:sp>
                <p:nvSpPr>
                  <p:cNvPr id="70" name="ZoneTexte 69"/>
                  <p:cNvSpPr txBox="1"/>
                  <p:nvPr/>
                </p:nvSpPr>
                <p:spPr>
                  <a:xfrm>
                    <a:off x="7161067" y="5522119"/>
                    <a:ext cx="51478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dirty="0">
                        <a:solidFill>
                          <a:schemeClr val="bg1"/>
                        </a:solidFill>
                      </a:rPr>
                      <a:t>37</a:t>
                    </a:r>
                  </a:p>
                </p:txBody>
              </p:sp>
              <p:sp>
                <p:nvSpPr>
                  <p:cNvPr id="71" name="ZoneTexte 70"/>
                  <p:cNvSpPr txBox="1"/>
                  <p:nvPr/>
                </p:nvSpPr>
                <p:spPr>
                  <a:xfrm>
                    <a:off x="7664335" y="5522119"/>
                    <a:ext cx="51478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dirty="0">
                        <a:solidFill>
                          <a:schemeClr val="bg1"/>
                        </a:solidFill>
                      </a:rPr>
                      <a:t>38</a:t>
                    </a:r>
                  </a:p>
                </p:txBody>
              </p:sp>
            </p:grpSp>
          </p:grpSp>
        </p:grpSp>
        <p:grpSp>
          <p:nvGrpSpPr>
            <p:cNvPr id="29" name="Groupe 28"/>
            <p:cNvGrpSpPr/>
            <p:nvPr/>
          </p:nvGrpSpPr>
          <p:grpSpPr>
            <a:xfrm>
              <a:off x="8335347" y="3711357"/>
              <a:ext cx="2924348" cy="374464"/>
              <a:chOff x="5483225" y="3867151"/>
              <a:chExt cx="2924348" cy="374464"/>
            </a:xfrm>
          </p:grpSpPr>
          <p:cxnSp>
            <p:nvCxnSpPr>
              <p:cNvPr id="27" name="Connecteur droit avec flèche 26"/>
              <p:cNvCxnSpPr/>
              <p:nvPr/>
            </p:nvCxnSpPr>
            <p:spPr>
              <a:xfrm flipV="1">
                <a:off x="5483225" y="3867151"/>
                <a:ext cx="2924348" cy="634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ZoneTexte 27"/>
              <p:cNvSpPr txBox="1"/>
              <p:nvPr/>
            </p:nvSpPr>
            <p:spPr>
              <a:xfrm>
                <a:off x="5483225" y="3872283"/>
                <a:ext cx="29243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dirty="0"/>
                  <a:t>7,75m</a:t>
                </a:r>
              </a:p>
            </p:txBody>
          </p:sp>
        </p:grpSp>
      </p:grpSp>
      <p:pic>
        <p:nvPicPr>
          <p:cNvPr id="5" name="Image 4" descr="Une image contenant texte, Polic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0EB22151-8BA1-00C0-137D-08B3B8C1F5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132" y="198955"/>
            <a:ext cx="891569" cy="38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53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61709"/>
          </a:xfrm>
          <a:prstGeom prst="rect">
            <a:avLst/>
          </a:prstGeom>
          <a:solidFill>
            <a:srgbClr val="1A5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43" y="1065103"/>
            <a:ext cx="990271" cy="478552"/>
          </a:xfrm>
          <a:prstGeom prst="rect">
            <a:avLst/>
          </a:prstGeom>
        </p:spPr>
      </p:pic>
      <p:sp>
        <p:nvSpPr>
          <p:cNvPr id="17" name="ZoneTexte 1"/>
          <p:cNvSpPr txBox="1"/>
          <p:nvPr/>
        </p:nvSpPr>
        <p:spPr>
          <a:xfrm>
            <a:off x="9704388" y="1244375"/>
            <a:ext cx="2335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dirty="0">
                <a:solidFill>
                  <a:srgbClr val="1A5632"/>
                </a:solidFill>
              </a:rPr>
              <a:t>Vue standard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9745009" y="4627900"/>
            <a:ext cx="2335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dirty="0">
                <a:solidFill>
                  <a:srgbClr val="1A5632"/>
                </a:solidFill>
              </a:rPr>
              <a:t>Vue du dessus</a:t>
            </a:r>
          </a:p>
        </p:txBody>
      </p:sp>
      <p:grpSp>
        <p:nvGrpSpPr>
          <p:cNvPr id="77" name="Groupe 76"/>
          <p:cNvGrpSpPr/>
          <p:nvPr/>
        </p:nvGrpSpPr>
        <p:grpSpPr>
          <a:xfrm>
            <a:off x="4147408" y="1543655"/>
            <a:ext cx="8085877" cy="5223600"/>
            <a:chOff x="4147408" y="1543655"/>
            <a:chExt cx="8085877" cy="5223600"/>
          </a:xfrm>
        </p:grpSpPr>
        <p:grpSp>
          <p:nvGrpSpPr>
            <p:cNvPr id="73" name="Groupe 72"/>
            <p:cNvGrpSpPr/>
            <p:nvPr/>
          </p:nvGrpSpPr>
          <p:grpSpPr>
            <a:xfrm>
              <a:off x="4147408" y="1543655"/>
              <a:ext cx="7986307" cy="5223600"/>
              <a:chOff x="4147408" y="1543655"/>
              <a:chExt cx="7986307" cy="5223600"/>
            </a:xfrm>
          </p:grpSpPr>
          <p:grpSp>
            <p:nvGrpSpPr>
              <p:cNvPr id="29" name="Groupe 28"/>
              <p:cNvGrpSpPr/>
              <p:nvPr/>
            </p:nvGrpSpPr>
            <p:grpSpPr>
              <a:xfrm>
                <a:off x="4147408" y="1543655"/>
                <a:ext cx="7986307" cy="5223600"/>
                <a:chOff x="5759882" y="2053733"/>
                <a:chExt cx="6070348" cy="4487008"/>
              </a:xfrm>
            </p:grpSpPr>
            <p:grpSp>
              <p:nvGrpSpPr>
                <p:cNvPr id="13" name="Groupe 12"/>
                <p:cNvGrpSpPr/>
                <p:nvPr/>
              </p:nvGrpSpPr>
              <p:grpSpPr>
                <a:xfrm>
                  <a:off x="5759882" y="2317658"/>
                  <a:ext cx="5767137" cy="4223083"/>
                  <a:chOff x="4205153" y="1543655"/>
                  <a:chExt cx="8015785" cy="5225192"/>
                </a:xfrm>
              </p:grpSpPr>
              <p:pic>
                <p:nvPicPr>
                  <p:cNvPr id="8" name="Image 7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73237" t="23237" r="7560" b="9516"/>
                  <a:stretch/>
                </p:blipFill>
                <p:spPr>
                  <a:xfrm>
                    <a:off x="4234093" y="1543655"/>
                    <a:ext cx="7957907" cy="5225192"/>
                  </a:xfrm>
                  <a:prstGeom prst="rect">
                    <a:avLst/>
                  </a:prstGeom>
                </p:spPr>
              </p:pic>
              <p:sp>
                <p:nvSpPr>
                  <p:cNvPr id="9" name="Rectangle 8"/>
                  <p:cNvSpPr/>
                  <p:nvPr/>
                </p:nvSpPr>
                <p:spPr>
                  <a:xfrm>
                    <a:off x="4205153" y="3864805"/>
                    <a:ext cx="8015785" cy="84616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cxnSp>
              <p:nvCxnSpPr>
                <p:cNvPr id="18" name="Connecteur droit avec flèche 17"/>
                <p:cNvCxnSpPr/>
                <p:nvPr/>
              </p:nvCxnSpPr>
              <p:spPr>
                <a:xfrm>
                  <a:off x="6751958" y="2416112"/>
                  <a:ext cx="4217366" cy="695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ZoneTexte 18"/>
                <p:cNvSpPr txBox="1"/>
                <p:nvPr/>
              </p:nvSpPr>
              <p:spPr>
                <a:xfrm>
                  <a:off x="6751958" y="2053733"/>
                  <a:ext cx="4217366" cy="3172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dirty="0">
                      <a:latin typeface="Arial Black" panose="020B0A04020102020204" pitchFamily="34" charset="0"/>
                    </a:rPr>
                    <a:t>13,60m</a:t>
                  </a:r>
                </a:p>
              </p:txBody>
            </p:sp>
            <p:cxnSp>
              <p:nvCxnSpPr>
                <p:cNvPr id="21" name="Connecteur droit avec flèche 20"/>
                <p:cNvCxnSpPr/>
                <p:nvPr/>
              </p:nvCxnSpPr>
              <p:spPr>
                <a:xfrm flipH="1">
                  <a:off x="11206165" y="2440183"/>
                  <a:ext cx="7445" cy="146155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ZoneTexte 22"/>
                <p:cNvSpPr txBox="1"/>
                <p:nvPr/>
              </p:nvSpPr>
              <p:spPr>
                <a:xfrm rot="5400000">
                  <a:off x="10572522" y="3052981"/>
                  <a:ext cx="1651508" cy="2807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dirty="0">
                      <a:latin typeface="Arial Black" panose="020B0A04020102020204" pitchFamily="34" charset="0"/>
                    </a:rPr>
                    <a:t>2,70m</a:t>
                  </a:r>
                </a:p>
              </p:txBody>
            </p:sp>
            <p:cxnSp>
              <p:nvCxnSpPr>
                <p:cNvPr id="27" name="Connecteur droit avec flèche 26"/>
                <p:cNvCxnSpPr/>
                <p:nvPr/>
              </p:nvCxnSpPr>
              <p:spPr>
                <a:xfrm>
                  <a:off x="11506199" y="5269706"/>
                  <a:ext cx="0" cy="1038225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ZoneTexte 27"/>
                <p:cNvSpPr txBox="1"/>
                <p:nvPr/>
              </p:nvSpPr>
              <p:spPr>
                <a:xfrm rot="5400000">
                  <a:off x="11170754" y="5648456"/>
                  <a:ext cx="1038226" cy="2807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dirty="0">
                      <a:latin typeface="Arial Black" panose="020B0A04020102020204" pitchFamily="34" charset="0"/>
                    </a:rPr>
                    <a:t>2,50m</a:t>
                  </a:r>
                </a:p>
              </p:txBody>
            </p:sp>
          </p:grpSp>
          <p:grpSp>
            <p:nvGrpSpPr>
              <p:cNvPr id="71" name="Groupe 70"/>
              <p:cNvGrpSpPr/>
              <p:nvPr/>
            </p:nvGrpSpPr>
            <p:grpSpPr>
              <a:xfrm>
                <a:off x="4945758" y="5436946"/>
                <a:ext cx="6553541" cy="915235"/>
                <a:chOff x="4945758" y="5436946"/>
                <a:chExt cx="6553541" cy="915235"/>
              </a:xfrm>
            </p:grpSpPr>
            <p:grpSp>
              <p:nvGrpSpPr>
                <p:cNvPr id="48" name="Groupe 47"/>
                <p:cNvGrpSpPr/>
                <p:nvPr/>
              </p:nvGrpSpPr>
              <p:grpSpPr>
                <a:xfrm>
                  <a:off x="4945758" y="5436946"/>
                  <a:ext cx="6544904" cy="326892"/>
                  <a:chOff x="4945758" y="5436946"/>
                  <a:chExt cx="6544904" cy="326892"/>
                </a:xfrm>
              </p:grpSpPr>
              <p:grpSp>
                <p:nvGrpSpPr>
                  <p:cNvPr id="6" name="Groupe 5"/>
                  <p:cNvGrpSpPr/>
                  <p:nvPr/>
                </p:nvGrpSpPr>
                <p:grpSpPr>
                  <a:xfrm>
                    <a:off x="4945758" y="5436946"/>
                    <a:ext cx="1529343" cy="307777"/>
                    <a:chOff x="4945758" y="5436946"/>
                    <a:chExt cx="1529343" cy="307777"/>
                  </a:xfrm>
                </p:grpSpPr>
                <p:sp>
                  <p:nvSpPr>
                    <p:cNvPr id="2" name="ZoneTexte 1"/>
                    <p:cNvSpPr txBox="1"/>
                    <p:nvPr/>
                  </p:nvSpPr>
                  <p:spPr>
                    <a:xfrm>
                      <a:off x="4945758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p:txBody>
                </p:sp>
                <p:sp>
                  <p:nvSpPr>
                    <p:cNvPr id="24" name="ZoneTexte 23"/>
                    <p:cNvSpPr txBox="1"/>
                    <p:nvPr/>
                  </p:nvSpPr>
                  <p:spPr>
                    <a:xfrm>
                      <a:off x="5325287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p:txBody>
                </p:sp>
                <p:sp>
                  <p:nvSpPr>
                    <p:cNvPr id="25" name="ZoneTexte 24"/>
                    <p:cNvSpPr txBox="1"/>
                    <p:nvPr/>
                  </p:nvSpPr>
                  <p:spPr>
                    <a:xfrm>
                      <a:off x="5712191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p:txBody>
                </p:sp>
                <p:sp>
                  <p:nvSpPr>
                    <p:cNvPr id="26" name="ZoneTexte 25"/>
                    <p:cNvSpPr txBox="1"/>
                    <p:nvPr/>
                  </p:nvSpPr>
                  <p:spPr>
                    <a:xfrm>
                      <a:off x="6091720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p:txBody>
                </p:sp>
              </p:grpSp>
              <p:grpSp>
                <p:nvGrpSpPr>
                  <p:cNvPr id="30" name="Groupe 29"/>
                  <p:cNvGrpSpPr/>
                  <p:nvPr/>
                </p:nvGrpSpPr>
                <p:grpSpPr>
                  <a:xfrm>
                    <a:off x="6469918" y="5436946"/>
                    <a:ext cx="1529343" cy="307777"/>
                    <a:chOff x="4945758" y="5436946"/>
                    <a:chExt cx="1529343" cy="307777"/>
                  </a:xfrm>
                </p:grpSpPr>
                <p:sp>
                  <p:nvSpPr>
                    <p:cNvPr id="31" name="ZoneTexte 30"/>
                    <p:cNvSpPr txBox="1"/>
                    <p:nvPr/>
                  </p:nvSpPr>
                  <p:spPr>
                    <a:xfrm>
                      <a:off x="4945758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p:txBody>
                </p:sp>
                <p:sp>
                  <p:nvSpPr>
                    <p:cNvPr id="32" name="ZoneTexte 31"/>
                    <p:cNvSpPr txBox="1"/>
                    <p:nvPr/>
                  </p:nvSpPr>
                  <p:spPr>
                    <a:xfrm>
                      <a:off x="5325287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p:txBody>
                </p:sp>
                <p:sp>
                  <p:nvSpPr>
                    <p:cNvPr id="33" name="ZoneTexte 32"/>
                    <p:cNvSpPr txBox="1"/>
                    <p:nvPr/>
                  </p:nvSpPr>
                  <p:spPr>
                    <a:xfrm>
                      <a:off x="5712191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p:txBody>
                </p:sp>
                <p:sp>
                  <p:nvSpPr>
                    <p:cNvPr id="34" name="ZoneTexte 33"/>
                    <p:cNvSpPr txBox="1"/>
                    <p:nvPr/>
                  </p:nvSpPr>
                  <p:spPr>
                    <a:xfrm>
                      <a:off x="6091720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p:txBody>
                </p:sp>
              </p:grpSp>
              <p:grpSp>
                <p:nvGrpSpPr>
                  <p:cNvPr id="35" name="Groupe 34"/>
                  <p:cNvGrpSpPr/>
                  <p:nvPr/>
                </p:nvGrpSpPr>
                <p:grpSpPr>
                  <a:xfrm>
                    <a:off x="8036883" y="5436946"/>
                    <a:ext cx="1527746" cy="317753"/>
                    <a:chOff x="4893287" y="5428686"/>
                    <a:chExt cx="1527746" cy="317753"/>
                  </a:xfrm>
                </p:grpSpPr>
                <p:sp>
                  <p:nvSpPr>
                    <p:cNvPr id="36" name="ZoneTexte 35"/>
                    <p:cNvSpPr txBox="1"/>
                    <p:nvPr/>
                  </p:nvSpPr>
                  <p:spPr>
                    <a:xfrm>
                      <a:off x="4893287" y="542868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p:txBody>
                </p:sp>
                <p:sp>
                  <p:nvSpPr>
                    <p:cNvPr id="37" name="ZoneTexte 36"/>
                    <p:cNvSpPr txBox="1"/>
                    <p:nvPr/>
                  </p:nvSpPr>
                  <p:spPr>
                    <a:xfrm>
                      <a:off x="5274742" y="542868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p:txBody>
                </p:sp>
                <p:sp>
                  <p:nvSpPr>
                    <p:cNvPr id="38" name="ZoneTexte 37"/>
                    <p:cNvSpPr txBox="1"/>
                    <p:nvPr/>
                  </p:nvSpPr>
                  <p:spPr>
                    <a:xfrm>
                      <a:off x="5656197" y="5433674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11</a:t>
                      </a:r>
                    </a:p>
                  </p:txBody>
                </p:sp>
                <p:sp>
                  <p:nvSpPr>
                    <p:cNvPr id="39" name="ZoneTexte 38"/>
                    <p:cNvSpPr txBox="1"/>
                    <p:nvPr/>
                  </p:nvSpPr>
                  <p:spPr>
                    <a:xfrm>
                      <a:off x="6037652" y="5438662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12</a:t>
                      </a:r>
                    </a:p>
                  </p:txBody>
                </p:sp>
              </p:grpSp>
              <p:grpSp>
                <p:nvGrpSpPr>
                  <p:cNvPr id="40" name="Groupe 39"/>
                  <p:cNvGrpSpPr/>
                  <p:nvPr/>
                </p:nvGrpSpPr>
                <p:grpSpPr>
                  <a:xfrm>
                    <a:off x="9564060" y="5446922"/>
                    <a:ext cx="1546497" cy="315913"/>
                    <a:chOff x="4960075" y="5849656"/>
                    <a:chExt cx="1546497" cy="315913"/>
                  </a:xfrm>
                </p:grpSpPr>
                <p:sp>
                  <p:nvSpPr>
                    <p:cNvPr id="41" name="ZoneTexte 40"/>
                    <p:cNvSpPr txBox="1"/>
                    <p:nvPr/>
                  </p:nvSpPr>
                  <p:spPr>
                    <a:xfrm>
                      <a:off x="4960075" y="5855641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13</a:t>
                      </a:r>
                    </a:p>
                  </p:txBody>
                </p:sp>
                <p:sp>
                  <p:nvSpPr>
                    <p:cNvPr id="42" name="ZoneTexte 41"/>
                    <p:cNvSpPr txBox="1"/>
                    <p:nvPr/>
                  </p:nvSpPr>
                  <p:spPr>
                    <a:xfrm>
                      <a:off x="5349415" y="5854037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14</a:t>
                      </a:r>
                    </a:p>
                  </p:txBody>
                </p:sp>
                <p:sp>
                  <p:nvSpPr>
                    <p:cNvPr id="43" name="ZoneTexte 42"/>
                    <p:cNvSpPr txBox="1"/>
                    <p:nvPr/>
                  </p:nvSpPr>
                  <p:spPr>
                    <a:xfrm>
                      <a:off x="5731144" y="584965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15</a:t>
                      </a:r>
                    </a:p>
                  </p:txBody>
                </p:sp>
                <p:sp>
                  <p:nvSpPr>
                    <p:cNvPr id="44" name="ZoneTexte 43"/>
                    <p:cNvSpPr txBox="1"/>
                    <p:nvPr/>
                  </p:nvSpPr>
                  <p:spPr>
                    <a:xfrm>
                      <a:off x="6123191" y="5857792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16</a:t>
                      </a:r>
                    </a:p>
                  </p:txBody>
                </p:sp>
              </p:grpSp>
              <p:sp>
                <p:nvSpPr>
                  <p:cNvPr id="45" name="ZoneTexte 44"/>
                  <p:cNvSpPr txBox="1"/>
                  <p:nvPr/>
                </p:nvSpPr>
                <p:spPr>
                  <a:xfrm>
                    <a:off x="11107281" y="5456061"/>
                    <a:ext cx="38338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400" dirty="0">
                        <a:solidFill>
                          <a:schemeClr val="bg1"/>
                        </a:solidFill>
                      </a:rPr>
                      <a:t>17</a:t>
                    </a:r>
                  </a:p>
                </p:txBody>
              </p:sp>
            </p:grpSp>
            <p:grpSp>
              <p:nvGrpSpPr>
                <p:cNvPr id="49" name="Groupe 48"/>
                <p:cNvGrpSpPr/>
                <p:nvPr/>
              </p:nvGrpSpPr>
              <p:grpSpPr>
                <a:xfrm>
                  <a:off x="4954395" y="6025289"/>
                  <a:ext cx="6544904" cy="326892"/>
                  <a:chOff x="4945758" y="5436946"/>
                  <a:chExt cx="6544904" cy="326892"/>
                </a:xfrm>
              </p:grpSpPr>
              <p:grpSp>
                <p:nvGrpSpPr>
                  <p:cNvPr id="50" name="Groupe 49"/>
                  <p:cNvGrpSpPr/>
                  <p:nvPr/>
                </p:nvGrpSpPr>
                <p:grpSpPr>
                  <a:xfrm>
                    <a:off x="4945758" y="5436946"/>
                    <a:ext cx="1529343" cy="307777"/>
                    <a:chOff x="4945758" y="5436946"/>
                    <a:chExt cx="1529343" cy="307777"/>
                  </a:xfrm>
                </p:grpSpPr>
                <p:sp>
                  <p:nvSpPr>
                    <p:cNvPr id="67" name="ZoneTexte 66"/>
                    <p:cNvSpPr txBox="1"/>
                    <p:nvPr/>
                  </p:nvSpPr>
                  <p:spPr>
                    <a:xfrm>
                      <a:off x="4945758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18</a:t>
                      </a:r>
                    </a:p>
                  </p:txBody>
                </p:sp>
                <p:sp>
                  <p:nvSpPr>
                    <p:cNvPr id="68" name="ZoneTexte 67"/>
                    <p:cNvSpPr txBox="1"/>
                    <p:nvPr/>
                  </p:nvSpPr>
                  <p:spPr>
                    <a:xfrm>
                      <a:off x="5325287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19</a:t>
                      </a:r>
                    </a:p>
                  </p:txBody>
                </p:sp>
                <p:sp>
                  <p:nvSpPr>
                    <p:cNvPr id="69" name="ZoneTexte 68"/>
                    <p:cNvSpPr txBox="1"/>
                    <p:nvPr/>
                  </p:nvSpPr>
                  <p:spPr>
                    <a:xfrm>
                      <a:off x="5712191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20</a:t>
                      </a:r>
                    </a:p>
                  </p:txBody>
                </p:sp>
                <p:sp>
                  <p:nvSpPr>
                    <p:cNvPr id="70" name="ZoneTexte 69"/>
                    <p:cNvSpPr txBox="1"/>
                    <p:nvPr/>
                  </p:nvSpPr>
                  <p:spPr>
                    <a:xfrm>
                      <a:off x="6091720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21</a:t>
                      </a:r>
                    </a:p>
                  </p:txBody>
                </p:sp>
              </p:grpSp>
              <p:grpSp>
                <p:nvGrpSpPr>
                  <p:cNvPr id="51" name="Groupe 50"/>
                  <p:cNvGrpSpPr/>
                  <p:nvPr/>
                </p:nvGrpSpPr>
                <p:grpSpPr>
                  <a:xfrm>
                    <a:off x="6469918" y="5436946"/>
                    <a:ext cx="1529343" cy="307777"/>
                    <a:chOff x="4945758" y="5436946"/>
                    <a:chExt cx="1529343" cy="307777"/>
                  </a:xfrm>
                </p:grpSpPr>
                <p:sp>
                  <p:nvSpPr>
                    <p:cNvPr id="63" name="ZoneTexte 62"/>
                    <p:cNvSpPr txBox="1"/>
                    <p:nvPr/>
                  </p:nvSpPr>
                  <p:spPr>
                    <a:xfrm>
                      <a:off x="4945758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22</a:t>
                      </a:r>
                    </a:p>
                  </p:txBody>
                </p:sp>
                <p:sp>
                  <p:nvSpPr>
                    <p:cNvPr id="64" name="ZoneTexte 63"/>
                    <p:cNvSpPr txBox="1"/>
                    <p:nvPr/>
                  </p:nvSpPr>
                  <p:spPr>
                    <a:xfrm>
                      <a:off x="5325287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23</a:t>
                      </a:r>
                    </a:p>
                  </p:txBody>
                </p:sp>
                <p:sp>
                  <p:nvSpPr>
                    <p:cNvPr id="65" name="ZoneTexte 64"/>
                    <p:cNvSpPr txBox="1"/>
                    <p:nvPr/>
                  </p:nvSpPr>
                  <p:spPr>
                    <a:xfrm>
                      <a:off x="5712191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24</a:t>
                      </a:r>
                    </a:p>
                  </p:txBody>
                </p:sp>
                <p:sp>
                  <p:nvSpPr>
                    <p:cNvPr id="66" name="ZoneTexte 65"/>
                    <p:cNvSpPr txBox="1"/>
                    <p:nvPr/>
                  </p:nvSpPr>
                  <p:spPr>
                    <a:xfrm>
                      <a:off x="6091720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25</a:t>
                      </a:r>
                    </a:p>
                  </p:txBody>
                </p:sp>
              </p:grpSp>
              <p:grpSp>
                <p:nvGrpSpPr>
                  <p:cNvPr id="52" name="Groupe 51"/>
                  <p:cNvGrpSpPr/>
                  <p:nvPr/>
                </p:nvGrpSpPr>
                <p:grpSpPr>
                  <a:xfrm>
                    <a:off x="8036883" y="5436946"/>
                    <a:ext cx="1527746" cy="317753"/>
                    <a:chOff x="4893287" y="5428686"/>
                    <a:chExt cx="1527746" cy="317753"/>
                  </a:xfrm>
                </p:grpSpPr>
                <p:sp>
                  <p:nvSpPr>
                    <p:cNvPr id="59" name="ZoneTexte 58"/>
                    <p:cNvSpPr txBox="1"/>
                    <p:nvPr/>
                  </p:nvSpPr>
                  <p:spPr>
                    <a:xfrm>
                      <a:off x="4893287" y="542868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26</a:t>
                      </a:r>
                    </a:p>
                  </p:txBody>
                </p:sp>
                <p:sp>
                  <p:nvSpPr>
                    <p:cNvPr id="60" name="ZoneTexte 59"/>
                    <p:cNvSpPr txBox="1"/>
                    <p:nvPr/>
                  </p:nvSpPr>
                  <p:spPr>
                    <a:xfrm>
                      <a:off x="5274742" y="542868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27</a:t>
                      </a:r>
                    </a:p>
                  </p:txBody>
                </p:sp>
                <p:sp>
                  <p:nvSpPr>
                    <p:cNvPr id="61" name="ZoneTexte 60"/>
                    <p:cNvSpPr txBox="1"/>
                    <p:nvPr/>
                  </p:nvSpPr>
                  <p:spPr>
                    <a:xfrm>
                      <a:off x="5656197" y="5433674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28</a:t>
                      </a:r>
                    </a:p>
                  </p:txBody>
                </p:sp>
                <p:sp>
                  <p:nvSpPr>
                    <p:cNvPr id="62" name="ZoneTexte 61"/>
                    <p:cNvSpPr txBox="1"/>
                    <p:nvPr/>
                  </p:nvSpPr>
                  <p:spPr>
                    <a:xfrm>
                      <a:off x="6037652" y="5438662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29</a:t>
                      </a:r>
                    </a:p>
                  </p:txBody>
                </p:sp>
              </p:grpSp>
              <p:grpSp>
                <p:nvGrpSpPr>
                  <p:cNvPr id="53" name="Groupe 52"/>
                  <p:cNvGrpSpPr/>
                  <p:nvPr/>
                </p:nvGrpSpPr>
                <p:grpSpPr>
                  <a:xfrm>
                    <a:off x="9564060" y="5446922"/>
                    <a:ext cx="1546497" cy="315913"/>
                    <a:chOff x="4960075" y="5849656"/>
                    <a:chExt cx="1546497" cy="315913"/>
                  </a:xfrm>
                </p:grpSpPr>
                <p:sp>
                  <p:nvSpPr>
                    <p:cNvPr id="55" name="ZoneTexte 54"/>
                    <p:cNvSpPr txBox="1"/>
                    <p:nvPr/>
                  </p:nvSpPr>
                  <p:spPr>
                    <a:xfrm>
                      <a:off x="4960075" y="5855641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30</a:t>
                      </a:r>
                    </a:p>
                  </p:txBody>
                </p:sp>
                <p:sp>
                  <p:nvSpPr>
                    <p:cNvPr id="56" name="ZoneTexte 55"/>
                    <p:cNvSpPr txBox="1"/>
                    <p:nvPr/>
                  </p:nvSpPr>
                  <p:spPr>
                    <a:xfrm>
                      <a:off x="5349415" y="5854037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31</a:t>
                      </a:r>
                    </a:p>
                  </p:txBody>
                </p:sp>
                <p:sp>
                  <p:nvSpPr>
                    <p:cNvPr id="57" name="ZoneTexte 56"/>
                    <p:cNvSpPr txBox="1"/>
                    <p:nvPr/>
                  </p:nvSpPr>
                  <p:spPr>
                    <a:xfrm>
                      <a:off x="5731144" y="584965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31</a:t>
                      </a:r>
                    </a:p>
                  </p:txBody>
                </p:sp>
                <p:sp>
                  <p:nvSpPr>
                    <p:cNvPr id="58" name="ZoneTexte 57"/>
                    <p:cNvSpPr txBox="1"/>
                    <p:nvPr/>
                  </p:nvSpPr>
                  <p:spPr>
                    <a:xfrm>
                      <a:off x="6123191" y="5857792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33</a:t>
                      </a:r>
                    </a:p>
                  </p:txBody>
                </p:sp>
              </p:grpSp>
              <p:sp>
                <p:nvSpPr>
                  <p:cNvPr id="54" name="ZoneTexte 53"/>
                  <p:cNvSpPr txBox="1"/>
                  <p:nvPr/>
                </p:nvSpPr>
                <p:spPr>
                  <a:xfrm>
                    <a:off x="11107281" y="5456061"/>
                    <a:ext cx="38338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400" dirty="0">
                        <a:solidFill>
                          <a:schemeClr val="bg1"/>
                        </a:solidFill>
                      </a:rPr>
                      <a:t>34</a:t>
                    </a:r>
                  </a:p>
                </p:txBody>
              </p:sp>
            </p:grpSp>
          </p:grpSp>
        </p:grpSp>
        <p:sp>
          <p:nvSpPr>
            <p:cNvPr id="76" name="ZoneTexte 75"/>
            <p:cNvSpPr txBox="1"/>
            <p:nvPr/>
          </p:nvSpPr>
          <p:spPr>
            <a:xfrm>
              <a:off x="9897409" y="4780300"/>
              <a:ext cx="23358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200" dirty="0">
                  <a:solidFill>
                    <a:srgbClr val="1A5632"/>
                  </a:solidFill>
                </a:rPr>
                <a:t>Vue du dessus</a:t>
              </a:r>
            </a:p>
          </p:txBody>
        </p:sp>
      </p:grpSp>
      <p:sp>
        <p:nvSpPr>
          <p:cNvPr id="74" name="ZoneTexte 73"/>
          <p:cNvSpPr txBox="1"/>
          <p:nvPr/>
        </p:nvSpPr>
        <p:spPr>
          <a:xfrm>
            <a:off x="0" y="1686716"/>
            <a:ext cx="4408707" cy="47121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800" b="1" u="sng" dirty="0">
                <a:solidFill>
                  <a:srgbClr val="1A5632"/>
                </a:solidFill>
                <a:latin typeface="Calibri" panose="020F0502020204030204" pitchFamily="34" charset="0"/>
                <a:ea typeface="Futura Medium" charset="0"/>
                <a:cs typeface="Calibri" panose="020F0502020204030204" pitchFamily="34" charset="0"/>
              </a:rPr>
              <a:t>Remorques tautliners 2,70m</a:t>
            </a:r>
          </a:p>
          <a:p>
            <a:pPr algn="just">
              <a:lnSpc>
                <a:spcPct val="150000"/>
              </a:lnSpc>
            </a:pPr>
            <a:endParaRPr lang="fr-FR" sz="1200" b="1" dirty="0">
              <a:solidFill>
                <a:srgbClr val="1A5632"/>
              </a:solidFill>
              <a:latin typeface="Calibri" panose="020F0502020204030204" pitchFamily="34" charset="0"/>
              <a:ea typeface="Futura Medium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Nombre : </a:t>
            </a:r>
            <a:r>
              <a:rPr lang="fr-FR" dirty="0">
                <a:solidFill>
                  <a:schemeClr val="accent2"/>
                </a:solidFill>
              </a:rPr>
              <a:t>40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Hauteur intérieure : </a:t>
            </a:r>
            <a:r>
              <a:rPr lang="fr-FR" dirty="0">
                <a:solidFill>
                  <a:schemeClr val="accent2"/>
                </a:solidFill>
              </a:rPr>
              <a:t>2,70m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Largeur intérieure : </a:t>
            </a:r>
            <a:r>
              <a:rPr lang="fr-FR" dirty="0">
                <a:solidFill>
                  <a:schemeClr val="accent2"/>
                </a:solidFill>
              </a:rPr>
              <a:t>2,50m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Longueur : </a:t>
            </a:r>
            <a:r>
              <a:rPr lang="fr-FR" dirty="0">
                <a:solidFill>
                  <a:schemeClr val="accent2"/>
                </a:solidFill>
              </a:rPr>
              <a:t>13,60m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Poids transporté : </a:t>
            </a:r>
            <a:r>
              <a:rPr lang="fr-FR" dirty="0">
                <a:solidFill>
                  <a:schemeClr val="accent2"/>
                </a:solidFill>
              </a:rPr>
              <a:t>jusqu’à</a:t>
            </a:r>
            <a:r>
              <a:rPr lang="fr-FR" dirty="0">
                <a:solidFill>
                  <a:srgbClr val="1A5632"/>
                </a:solidFill>
              </a:rPr>
              <a:t> </a:t>
            </a:r>
            <a:r>
              <a:rPr lang="fr-FR" dirty="0">
                <a:solidFill>
                  <a:schemeClr val="accent2"/>
                </a:solidFill>
              </a:rPr>
              <a:t>28,5 tonnes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Volume : </a:t>
            </a:r>
            <a:r>
              <a:rPr lang="fr-FR" dirty="0">
                <a:solidFill>
                  <a:schemeClr val="accent2"/>
                </a:solidFill>
              </a:rPr>
              <a:t>91 m3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Capacité palettes 80*120 : </a:t>
            </a:r>
            <a:r>
              <a:rPr lang="fr-FR" dirty="0">
                <a:solidFill>
                  <a:schemeClr val="accent2"/>
                </a:solidFill>
              </a:rPr>
              <a:t>34 palettes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Capacité palettes 100*120 : </a:t>
            </a:r>
            <a:r>
              <a:rPr lang="fr-FR" dirty="0">
                <a:solidFill>
                  <a:schemeClr val="accent2"/>
                </a:solidFill>
              </a:rPr>
              <a:t>26 palettes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Disposition « Camion-remorque » possible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FF3762E-4E79-AE31-4DD5-E8CF592290D4}"/>
              </a:ext>
            </a:extLst>
          </p:cNvPr>
          <p:cNvSpPr txBox="1"/>
          <p:nvPr/>
        </p:nvSpPr>
        <p:spPr>
          <a:xfrm>
            <a:off x="1772786" y="1033075"/>
            <a:ext cx="9034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200" b="1" dirty="0">
                <a:solidFill>
                  <a:srgbClr val="1A5632"/>
                </a:solidFill>
                <a:latin typeface="Dubai" panose="020B0503030403030204" pitchFamily="34" charset="-78"/>
                <a:ea typeface="Futura Medium" charset="0"/>
                <a:cs typeface="Dubai" panose="020B0503030403030204" pitchFamily="34" charset="-78"/>
              </a:rPr>
              <a:t>NOTRE CAPACITÉ DE CHARGEMENT</a:t>
            </a:r>
            <a:endParaRPr lang="fr-FR" sz="32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pic>
        <p:nvPicPr>
          <p:cNvPr id="7" name="Image 6" descr="Une image contenant texte, Polic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C0ADD5D5-A3DD-38EF-0A08-4622BB3535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132" y="198955"/>
            <a:ext cx="891569" cy="38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13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61709"/>
          </a:xfrm>
          <a:prstGeom prst="rect">
            <a:avLst/>
          </a:prstGeom>
          <a:solidFill>
            <a:srgbClr val="1A5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43" y="1065103"/>
            <a:ext cx="990271" cy="478552"/>
          </a:xfrm>
          <a:prstGeom prst="rect">
            <a:avLst/>
          </a:prstGeom>
        </p:spPr>
      </p:pic>
      <p:sp>
        <p:nvSpPr>
          <p:cNvPr id="17" name="ZoneTexte 1"/>
          <p:cNvSpPr txBox="1"/>
          <p:nvPr/>
        </p:nvSpPr>
        <p:spPr>
          <a:xfrm>
            <a:off x="9704388" y="1244375"/>
            <a:ext cx="2335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dirty="0">
                <a:solidFill>
                  <a:srgbClr val="1A5632"/>
                </a:solidFill>
              </a:rPr>
              <a:t>Vue standard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9745009" y="4627900"/>
            <a:ext cx="2335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dirty="0">
                <a:solidFill>
                  <a:srgbClr val="1A5632"/>
                </a:solidFill>
              </a:rPr>
              <a:t>Vue du dessus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4147408" y="1543655"/>
            <a:ext cx="8085877" cy="5223600"/>
            <a:chOff x="4147408" y="1543655"/>
            <a:chExt cx="8085877" cy="5223600"/>
          </a:xfrm>
        </p:grpSpPr>
        <p:grpSp>
          <p:nvGrpSpPr>
            <p:cNvPr id="6" name="Groupe 5"/>
            <p:cNvGrpSpPr/>
            <p:nvPr/>
          </p:nvGrpSpPr>
          <p:grpSpPr>
            <a:xfrm>
              <a:off x="4147408" y="1543655"/>
              <a:ext cx="7986307" cy="5223600"/>
              <a:chOff x="4147408" y="1543655"/>
              <a:chExt cx="7986307" cy="5223600"/>
            </a:xfrm>
          </p:grpSpPr>
          <p:grpSp>
            <p:nvGrpSpPr>
              <p:cNvPr id="29" name="Groupe 28"/>
              <p:cNvGrpSpPr/>
              <p:nvPr/>
            </p:nvGrpSpPr>
            <p:grpSpPr>
              <a:xfrm>
                <a:off x="4147408" y="1543655"/>
                <a:ext cx="7986307" cy="5223600"/>
                <a:chOff x="5759882" y="2053733"/>
                <a:chExt cx="6070348" cy="4487008"/>
              </a:xfrm>
            </p:grpSpPr>
            <p:grpSp>
              <p:nvGrpSpPr>
                <p:cNvPr id="13" name="Groupe 12"/>
                <p:cNvGrpSpPr/>
                <p:nvPr/>
              </p:nvGrpSpPr>
              <p:grpSpPr>
                <a:xfrm>
                  <a:off x="5759882" y="2317658"/>
                  <a:ext cx="5767137" cy="4223083"/>
                  <a:chOff x="4205153" y="1543655"/>
                  <a:chExt cx="8015785" cy="5225192"/>
                </a:xfrm>
              </p:grpSpPr>
              <p:pic>
                <p:nvPicPr>
                  <p:cNvPr id="8" name="Image 7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73237" t="23237" r="7560" b="9516"/>
                  <a:stretch/>
                </p:blipFill>
                <p:spPr>
                  <a:xfrm>
                    <a:off x="4234093" y="1543655"/>
                    <a:ext cx="7957907" cy="5225192"/>
                  </a:xfrm>
                  <a:prstGeom prst="rect">
                    <a:avLst/>
                  </a:prstGeom>
                </p:spPr>
              </p:pic>
              <p:sp>
                <p:nvSpPr>
                  <p:cNvPr id="9" name="Rectangle 8"/>
                  <p:cNvSpPr/>
                  <p:nvPr/>
                </p:nvSpPr>
                <p:spPr>
                  <a:xfrm>
                    <a:off x="4205153" y="3864805"/>
                    <a:ext cx="8015785" cy="84616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cxnSp>
              <p:nvCxnSpPr>
                <p:cNvPr id="18" name="Connecteur droit avec flèche 17"/>
                <p:cNvCxnSpPr/>
                <p:nvPr/>
              </p:nvCxnSpPr>
              <p:spPr>
                <a:xfrm>
                  <a:off x="6751958" y="2416112"/>
                  <a:ext cx="4217366" cy="695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ZoneTexte 18"/>
                <p:cNvSpPr txBox="1"/>
                <p:nvPr/>
              </p:nvSpPr>
              <p:spPr>
                <a:xfrm>
                  <a:off x="6751958" y="2053733"/>
                  <a:ext cx="4217366" cy="3172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dirty="0">
                      <a:latin typeface="Arial Black" panose="020B0A04020102020204" pitchFamily="34" charset="0"/>
                    </a:rPr>
                    <a:t>13,60m</a:t>
                  </a:r>
                </a:p>
              </p:txBody>
            </p:sp>
            <p:cxnSp>
              <p:nvCxnSpPr>
                <p:cNvPr id="21" name="Connecteur droit avec flèche 20"/>
                <p:cNvCxnSpPr/>
                <p:nvPr/>
              </p:nvCxnSpPr>
              <p:spPr>
                <a:xfrm flipH="1">
                  <a:off x="11206165" y="2440183"/>
                  <a:ext cx="7445" cy="146155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ZoneTexte 22"/>
                <p:cNvSpPr txBox="1"/>
                <p:nvPr/>
              </p:nvSpPr>
              <p:spPr>
                <a:xfrm rot="5400000">
                  <a:off x="10572522" y="3052981"/>
                  <a:ext cx="1651508" cy="2807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dirty="0">
                      <a:latin typeface="Arial Black" panose="020B0A04020102020204" pitchFamily="34" charset="0"/>
                    </a:rPr>
                    <a:t>2,88m</a:t>
                  </a:r>
                </a:p>
              </p:txBody>
            </p:sp>
            <p:cxnSp>
              <p:nvCxnSpPr>
                <p:cNvPr id="27" name="Connecteur droit avec flèche 26"/>
                <p:cNvCxnSpPr/>
                <p:nvPr/>
              </p:nvCxnSpPr>
              <p:spPr>
                <a:xfrm>
                  <a:off x="11506199" y="5269706"/>
                  <a:ext cx="0" cy="1038225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ZoneTexte 27"/>
                <p:cNvSpPr txBox="1"/>
                <p:nvPr/>
              </p:nvSpPr>
              <p:spPr>
                <a:xfrm rot="5400000">
                  <a:off x="11170754" y="5648456"/>
                  <a:ext cx="1038226" cy="2807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dirty="0">
                      <a:latin typeface="Arial Black" panose="020B0A04020102020204" pitchFamily="34" charset="0"/>
                    </a:rPr>
                    <a:t>2,50m</a:t>
                  </a:r>
                </a:p>
              </p:txBody>
            </p:sp>
          </p:grpSp>
          <p:grpSp>
            <p:nvGrpSpPr>
              <p:cNvPr id="34" name="Groupe 33"/>
              <p:cNvGrpSpPr/>
              <p:nvPr/>
            </p:nvGrpSpPr>
            <p:grpSpPr>
              <a:xfrm>
                <a:off x="4945758" y="5436946"/>
                <a:ext cx="6553541" cy="915235"/>
                <a:chOff x="4945758" y="5436946"/>
                <a:chExt cx="6553541" cy="915235"/>
              </a:xfrm>
            </p:grpSpPr>
            <p:grpSp>
              <p:nvGrpSpPr>
                <p:cNvPr id="35" name="Groupe 34"/>
                <p:cNvGrpSpPr/>
                <p:nvPr/>
              </p:nvGrpSpPr>
              <p:grpSpPr>
                <a:xfrm>
                  <a:off x="4945758" y="5436946"/>
                  <a:ext cx="6544904" cy="326892"/>
                  <a:chOff x="4945758" y="5436946"/>
                  <a:chExt cx="6544904" cy="326892"/>
                </a:xfrm>
              </p:grpSpPr>
              <p:grpSp>
                <p:nvGrpSpPr>
                  <p:cNvPr id="58" name="Groupe 57"/>
                  <p:cNvGrpSpPr/>
                  <p:nvPr/>
                </p:nvGrpSpPr>
                <p:grpSpPr>
                  <a:xfrm>
                    <a:off x="4945758" y="5436946"/>
                    <a:ext cx="1529343" cy="307777"/>
                    <a:chOff x="4945758" y="5436946"/>
                    <a:chExt cx="1529343" cy="307777"/>
                  </a:xfrm>
                </p:grpSpPr>
                <p:sp>
                  <p:nvSpPr>
                    <p:cNvPr id="75" name="ZoneTexte 74"/>
                    <p:cNvSpPr txBox="1"/>
                    <p:nvPr/>
                  </p:nvSpPr>
                  <p:spPr>
                    <a:xfrm>
                      <a:off x="4945758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p:txBody>
                </p:sp>
                <p:sp>
                  <p:nvSpPr>
                    <p:cNvPr id="76" name="ZoneTexte 75"/>
                    <p:cNvSpPr txBox="1"/>
                    <p:nvPr/>
                  </p:nvSpPr>
                  <p:spPr>
                    <a:xfrm>
                      <a:off x="5325287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p:txBody>
                </p:sp>
                <p:sp>
                  <p:nvSpPr>
                    <p:cNvPr id="77" name="ZoneTexte 76"/>
                    <p:cNvSpPr txBox="1"/>
                    <p:nvPr/>
                  </p:nvSpPr>
                  <p:spPr>
                    <a:xfrm>
                      <a:off x="5712191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p:txBody>
                </p:sp>
                <p:sp>
                  <p:nvSpPr>
                    <p:cNvPr id="78" name="ZoneTexte 77"/>
                    <p:cNvSpPr txBox="1"/>
                    <p:nvPr/>
                  </p:nvSpPr>
                  <p:spPr>
                    <a:xfrm>
                      <a:off x="6091720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p:txBody>
                </p:sp>
              </p:grpSp>
              <p:grpSp>
                <p:nvGrpSpPr>
                  <p:cNvPr id="59" name="Groupe 58"/>
                  <p:cNvGrpSpPr/>
                  <p:nvPr/>
                </p:nvGrpSpPr>
                <p:grpSpPr>
                  <a:xfrm>
                    <a:off x="6469918" y="5436946"/>
                    <a:ext cx="1529343" cy="307777"/>
                    <a:chOff x="4945758" y="5436946"/>
                    <a:chExt cx="1529343" cy="307777"/>
                  </a:xfrm>
                </p:grpSpPr>
                <p:sp>
                  <p:nvSpPr>
                    <p:cNvPr id="71" name="ZoneTexte 70"/>
                    <p:cNvSpPr txBox="1"/>
                    <p:nvPr/>
                  </p:nvSpPr>
                  <p:spPr>
                    <a:xfrm>
                      <a:off x="4945758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p:txBody>
                </p:sp>
                <p:sp>
                  <p:nvSpPr>
                    <p:cNvPr id="72" name="ZoneTexte 71"/>
                    <p:cNvSpPr txBox="1"/>
                    <p:nvPr/>
                  </p:nvSpPr>
                  <p:spPr>
                    <a:xfrm>
                      <a:off x="5325287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p:txBody>
                </p:sp>
                <p:sp>
                  <p:nvSpPr>
                    <p:cNvPr id="73" name="ZoneTexte 72"/>
                    <p:cNvSpPr txBox="1"/>
                    <p:nvPr/>
                  </p:nvSpPr>
                  <p:spPr>
                    <a:xfrm>
                      <a:off x="5712191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p:txBody>
                </p:sp>
                <p:sp>
                  <p:nvSpPr>
                    <p:cNvPr id="74" name="ZoneTexte 73"/>
                    <p:cNvSpPr txBox="1"/>
                    <p:nvPr/>
                  </p:nvSpPr>
                  <p:spPr>
                    <a:xfrm>
                      <a:off x="6091720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p:txBody>
                </p:sp>
              </p:grpSp>
              <p:grpSp>
                <p:nvGrpSpPr>
                  <p:cNvPr id="60" name="Groupe 59"/>
                  <p:cNvGrpSpPr/>
                  <p:nvPr/>
                </p:nvGrpSpPr>
                <p:grpSpPr>
                  <a:xfrm>
                    <a:off x="8036883" y="5436946"/>
                    <a:ext cx="1527746" cy="317753"/>
                    <a:chOff x="4893287" y="5428686"/>
                    <a:chExt cx="1527746" cy="317753"/>
                  </a:xfrm>
                </p:grpSpPr>
                <p:sp>
                  <p:nvSpPr>
                    <p:cNvPr id="67" name="ZoneTexte 66"/>
                    <p:cNvSpPr txBox="1"/>
                    <p:nvPr/>
                  </p:nvSpPr>
                  <p:spPr>
                    <a:xfrm>
                      <a:off x="4893287" y="542868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p:txBody>
                </p:sp>
                <p:sp>
                  <p:nvSpPr>
                    <p:cNvPr id="68" name="ZoneTexte 67"/>
                    <p:cNvSpPr txBox="1"/>
                    <p:nvPr/>
                  </p:nvSpPr>
                  <p:spPr>
                    <a:xfrm>
                      <a:off x="5274742" y="542868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p:txBody>
                </p:sp>
                <p:sp>
                  <p:nvSpPr>
                    <p:cNvPr id="69" name="ZoneTexte 68"/>
                    <p:cNvSpPr txBox="1"/>
                    <p:nvPr/>
                  </p:nvSpPr>
                  <p:spPr>
                    <a:xfrm>
                      <a:off x="5656197" y="5433674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11</a:t>
                      </a:r>
                    </a:p>
                  </p:txBody>
                </p:sp>
                <p:sp>
                  <p:nvSpPr>
                    <p:cNvPr id="70" name="ZoneTexte 69"/>
                    <p:cNvSpPr txBox="1"/>
                    <p:nvPr/>
                  </p:nvSpPr>
                  <p:spPr>
                    <a:xfrm>
                      <a:off x="6037652" y="5438662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12</a:t>
                      </a:r>
                    </a:p>
                  </p:txBody>
                </p:sp>
              </p:grpSp>
              <p:grpSp>
                <p:nvGrpSpPr>
                  <p:cNvPr id="61" name="Groupe 60"/>
                  <p:cNvGrpSpPr/>
                  <p:nvPr/>
                </p:nvGrpSpPr>
                <p:grpSpPr>
                  <a:xfrm>
                    <a:off x="9564060" y="5446922"/>
                    <a:ext cx="1546497" cy="315913"/>
                    <a:chOff x="4960075" y="5849656"/>
                    <a:chExt cx="1546497" cy="315913"/>
                  </a:xfrm>
                </p:grpSpPr>
                <p:sp>
                  <p:nvSpPr>
                    <p:cNvPr id="63" name="ZoneTexte 62"/>
                    <p:cNvSpPr txBox="1"/>
                    <p:nvPr/>
                  </p:nvSpPr>
                  <p:spPr>
                    <a:xfrm>
                      <a:off x="4960075" y="5855641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13</a:t>
                      </a:r>
                    </a:p>
                  </p:txBody>
                </p:sp>
                <p:sp>
                  <p:nvSpPr>
                    <p:cNvPr id="64" name="ZoneTexte 63"/>
                    <p:cNvSpPr txBox="1"/>
                    <p:nvPr/>
                  </p:nvSpPr>
                  <p:spPr>
                    <a:xfrm>
                      <a:off x="5349415" y="5854037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14</a:t>
                      </a:r>
                    </a:p>
                  </p:txBody>
                </p:sp>
                <p:sp>
                  <p:nvSpPr>
                    <p:cNvPr id="65" name="ZoneTexte 64"/>
                    <p:cNvSpPr txBox="1"/>
                    <p:nvPr/>
                  </p:nvSpPr>
                  <p:spPr>
                    <a:xfrm>
                      <a:off x="5731144" y="584965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15</a:t>
                      </a:r>
                    </a:p>
                  </p:txBody>
                </p:sp>
                <p:sp>
                  <p:nvSpPr>
                    <p:cNvPr id="66" name="ZoneTexte 65"/>
                    <p:cNvSpPr txBox="1"/>
                    <p:nvPr/>
                  </p:nvSpPr>
                  <p:spPr>
                    <a:xfrm>
                      <a:off x="6123191" y="5857792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16</a:t>
                      </a:r>
                    </a:p>
                  </p:txBody>
                </p:sp>
              </p:grpSp>
              <p:sp>
                <p:nvSpPr>
                  <p:cNvPr id="62" name="ZoneTexte 61"/>
                  <p:cNvSpPr txBox="1"/>
                  <p:nvPr/>
                </p:nvSpPr>
                <p:spPr>
                  <a:xfrm>
                    <a:off x="11107281" y="5456061"/>
                    <a:ext cx="38338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400" dirty="0">
                        <a:solidFill>
                          <a:schemeClr val="bg1"/>
                        </a:solidFill>
                      </a:rPr>
                      <a:t>17</a:t>
                    </a:r>
                  </a:p>
                </p:txBody>
              </p:sp>
            </p:grpSp>
            <p:grpSp>
              <p:nvGrpSpPr>
                <p:cNvPr id="36" name="Groupe 35"/>
                <p:cNvGrpSpPr/>
                <p:nvPr/>
              </p:nvGrpSpPr>
              <p:grpSpPr>
                <a:xfrm>
                  <a:off x="4954395" y="6025289"/>
                  <a:ext cx="6544904" cy="326892"/>
                  <a:chOff x="4945758" y="5436946"/>
                  <a:chExt cx="6544904" cy="326892"/>
                </a:xfrm>
              </p:grpSpPr>
              <p:grpSp>
                <p:nvGrpSpPr>
                  <p:cNvPr id="37" name="Groupe 36"/>
                  <p:cNvGrpSpPr/>
                  <p:nvPr/>
                </p:nvGrpSpPr>
                <p:grpSpPr>
                  <a:xfrm>
                    <a:off x="4945758" y="5436946"/>
                    <a:ext cx="1529343" cy="307777"/>
                    <a:chOff x="4945758" y="5436946"/>
                    <a:chExt cx="1529343" cy="307777"/>
                  </a:xfrm>
                </p:grpSpPr>
                <p:sp>
                  <p:nvSpPr>
                    <p:cNvPr id="54" name="ZoneTexte 53"/>
                    <p:cNvSpPr txBox="1"/>
                    <p:nvPr/>
                  </p:nvSpPr>
                  <p:spPr>
                    <a:xfrm>
                      <a:off x="4945758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18</a:t>
                      </a:r>
                    </a:p>
                  </p:txBody>
                </p:sp>
                <p:sp>
                  <p:nvSpPr>
                    <p:cNvPr id="55" name="ZoneTexte 54"/>
                    <p:cNvSpPr txBox="1"/>
                    <p:nvPr/>
                  </p:nvSpPr>
                  <p:spPr>
                    <a:xfrm>
                      <a:off x="5325287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19</a:t>
                      </a:r>
                    </a:p>
                  </p:txBody>
                </p:sp>
                <p:sp>
                  <p:nvSpPr>
                    <p:cNvPr id="56" name="ZoneTexte 55"/>
                    <p:cNvSpPr txBox="1"/>
                    <p:nvPr/>
                  </p:nvSpPr>
                  <p:spPr>
                    <a:xfrm>
                      <a:off x="5712191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20</a:t>
                      </a:r>
                    </a:p>
                  </p:txBody>
                </p:sp>
                <p:sp>
                  <p:nvSpPr>
                    <p:cNvPr id="57" name="ZoneTexte 56"/>
                    <p:cNvSpPr txBox="1"/>
                    <p:nvPr/>
                  </p:nvSpPr>
                  <p:spPr>
                    <a:xfrm>
                      <a:off x="6091720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21</a:t>
                      </a:r>
                    </a:p>
                  </p:txBody>
                </p:sp>
              </p:grpSp>
              <p:grpSp>
                <p:nvGrpSpPr>
                  <p:cNvPr id="38" name="Groupe 37"/>
                  <p:cNvGrpSpPr/>
                  <p:nvPr/>
                </p:nvGrpSpPr>
                <p:grpSpPr>
                  <a:xfrm>
                    <a:off x="6469918" y="5436946"/>
                    <a:ext cx="1529343" cy="307777"/>
                    <a:chOff x="4945758" y="5436946"/>
                    <a:chExt cx="1529343" cy="307777"/>
                  </a:xfrm>
                </p:grpSpPr>
                <p:sp>
                  <p:nvSpPr>
                    <p:cNvPr id="50" name="ZoneTexte 49"/>
                    <p:cNvSpPr txBox="1"/>
                    <p:nvPr/>
                  </p:nvSpPr>
                  <p:spPr>
                    <a:xfrm>
                      <a:off x="4945758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22</a:t>
                      </a:r>
                    </a:p>
                  </p:txBody>
                </p:sp>
                <p:sp>
                  <p:nvSpPr>
                    <p:cNvPr id="51" name="ZoneTexte 50"/>
                    <p:cNvSpPr txBox="1"/>
                    <p:nvPr/>
                  </p:nvSpPr>
                  <p:spPr>
                    <a:xfrm>
                      <a:off x="5325287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23</a:t>
                      </a:r>
                    </a:p>
                  </p:txBody>
                </p:sp>
                <p:sp>
                  <p:nvSpPr>
                    <p:cNvPr id="52" name="ZoneTexte 51"/>
                    <p:cNvSpPr txBox="1"/>
                    <p:nvPr/>
                  </p:nvSpPr>
                  <p:spPr>
                    <a:xfrm>
                      <a:off x="5712191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24</a:t>
                      </a:r>
                    </a:p>
                  </p:txBody>
                </p:sp>
                <p:sp>
                  <p:nvSpPr>
                    <p:cNvPr id="53" name="ZoneTexte 52"/>
                    <p:cNvSpPr txBox="1"/>
                    <p:nvPr/>
                  </p:nvSpPr>
                  <p:spPr>
                    <a:xfrm>
                      <a:off x="6091720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25</a:t>
                      </a:r>
                    </a:p>
                  </p:txBody>
                </p:sp>
              </p:grpSp>
              <p:grpSp>
                <p:nvGrpSpPr>
                  <p:cNvPr id="39" name="Groupe 38"/>
                  <p:cNvGrpSpPr/>
                  <p:nvPr/>
                </p:nvGrpSpPr>
                <p:grpSpPr>
                  <a:xfrm>
                    <a:off x="8036883" y="5436946"/>
                    <a:ext cx="1527746" cy="317753"/>
                    <a:chOff x="4893287" y="5428686"/>
                    <a:chExt cx="1527746" cy="317753"/>
                  </a:xfrm>
                </p:grpSpPr>
                <p:sp>
                  <p:nvSpPr>
                    <p:cNvPr id="46" name="ZoneTexte 45"/>
                    <p:cNvSpPr txBox="1"/>
                    <p:nvPr/>
                  </p:nvSpPr>
                  <p:spPr>
                    <a:xfrm>
                      <a:off x="4893287" y="542868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26</a:t>
                      </a:r>
                    </a:p>
                  </p:txBody>
                </p:sp>
                <p:sp>
                  <p:nvSpPr>
                    <p:cNvPr id="47" name="ZoneTexte 46"/>
                    <p:cNvSpPr txBox="1"/>
                    <p:nvPr/>
                  </p:nvSpPr>
                  <p:spPr>
                    <a:xfrm>
                      <a:off x="5274742" y="542868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27</a:t>
                      </a:r>
                    </a:p>
                  </p:txBody>
                </p:sp>
                <p:sp>
                  <p:nvSpPr>
                    <p:cNvPr id="48" name="ZoneTexte 47"/>
                    <p:cNvSpPr txBox="1"/>
                    <p:nvPr/>
                  </p:nvSpPr>
                  <p:spPr>
                    <a:xfrm>
                      <a:off x="5656197" y="5433674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28</a:t>
                      </a:r>
                    </a:p>
                  </p:txBody>
                </p:sp>
                <p:sp>
                  <p:nvSpPr>
                    <p:cNvPr id="49" name="ZoneTexte 48"/>
                    <p:cNvSpPr txBox="1"/>
                    <p:nvPr/>
                  </p:nvSpPr>
                  <p:spPr>
                    <a:xfrm>
                      <a:off x="6037652" y="5438662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29</a:t>
                      </a:r>
                    </a:p>
                  </p:txBody>
                </p:sp>
              </p:grpSp>
              <p:grpSp>
                <p:nvGrpSpPr>
                  <p:cNvPr id="40" name="Groupe 39"/>
                  <p:cNvGrpSpPr/>
                  <p:nvPr/>
                </p:nvGrpSpPr>
                <p:grpSpPr>
                  <a:xfrm>
                    <a:off x="9564060" y="5446922"/>
                    <a:ext cx="1546497" cy="315913"/>
                    <a:chOff x="4960075" y="5849656"/>
                    <a:chExt cx="1546497" cy="315913"/>
                  </a:xfrm>
                </p:grpSpPr>
                <p:sp>
                  <p:nvSpPr>
                    <p:cNvPr id="42" name="ZoneTexte 41"/>
                    <p:cNvSpPr txBox="1"/>
                    <p:nvPr/>
                  </p:nvSpPr>
                  <p:spPr>
                    <a:xfrm>
                      <a:off x="4960075" y="5855641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30</a:t>
                      </a:r>
                    </a:p>
                  </p:txBody>
                </p:sp>
                <p:sp>
                  <p:nvSpPr>
                    <p:cNvPr id="43" name="ZoneTexte 42"/>
                    <p:cNvSpPr txBox="1"/>
                    <p:nvPr/>
                  </p:nvSpPr>
                  <p:spPr>
                    <a:xfrm>
                      <a:off x="5349415" y="5854037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31</a:t>
                      </a:r>
                    </a:p>
                  </p:txBody>
                </p:sp>
                <p:sp>
                  <p:nvSpPr>
                    <p:cNvPr id="44" name="ZoneTexte 43"/>
                    <p:cNvSpPr txBox="1"/>
                    <p:nvPr/>
                  </p:nvSpPr>
                  <p:spPr>
                    <a:xfrm>
                      <a:off x="5731144" y="584965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31</a:t>
                      </a:r>
                    </a:p>
                  </p:txBody>
                </p:sp>
                <p:sp>
                  <p:nvSpPr>
                    <p:cNvPr id="45" name="ZoneTexte 44"/>
                    <p:cNvSpPr txBox="1"/>
                    <p:nvPr/>
                  </p:nvSpPr>
                  <p:spPr>
                    <a:xfrm>
                      <a:off x="6123191" y="5857792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33</a:t>
                      </a:r>
                    </a:p>
                  </p:txBody>
                </p:sp>
              </p:grpSp>
              <p:sp>
                <p:nvSpPr>
                  <p:cNvPr id="41" name="ZoneTexte 40"/>
                  <p:cNvSpPr txBox="1"/>
                  <p:nvPr/>
                </p:nvSpPr>
                <p:spPr>
                  <a:xfrm>
                    <a:off x="11107281" y="5456061"/>
                    <a:ext cx="38338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400" dirty="0">
                        <a:solidFill>
                          <a:schemeClr val="bg1"/>
                        </a:solidFill>
                      </a:rPr>
                      <a:t>34</a:t>
                    </a:r>
                  </a:p>
                </p:txBody>
              </p:sp>
            </p:grpSp>
          </p:grpSp>
        </p:grpSp>
        <p:sp>
          <p:nvSpPr>
            <p:cNvPr id="79" name="ZoneTexte 78"/>
            <p:cNvSpPr txBox="1"/>
            <p:nvPr/>
          </p:nvSpPr>
          <p:spPr>
            <a:xfrm>
              <a:off x="9897409" y="4780300"/>
              <a:ext cx="23358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200" dirty="0">
                  <a:solidFill>
                    <a:srgbClr val="1A5632"/>
                  </a:solidFill>
                </a:rPr>
                <a:t>Vue du dessus</a:t>
              </a:r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0" y="1677421"/>
            <a:ext cx="4408707" cy="47121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800" b="1" u="sng" dirty="0">
                <a:solidFill>
                  <a:srgbClr val="1A5632"/>
                </a:solidFill>
                <a:latin typeface="Calibri" panose="020F0502020204030204" pitchFamily="34" charset="0"/>
                <a:ea typeface="Futura Medium" charset="0"/>
                <a:cs typeface="Calibri" panose="020F0502020204030204" pitchFamily="34" charset="0"/>
              </a:rPr>
              <a:t>Remorques tautliners 2,88m</a:t>
            </a:r>
          </a:p>
          <a:p>
            <a:pPr algn="just">
              <a:lnSpc>
                <a:spcPct val="150000"/>
              </a:lnSpc>
            </a:pPr>
            <a:endParaRPr lang="fr-FR" sz="1200" b="1" dirty="0">
              <a:solidFill>
                <a:srgbClr val="1A5632"/>
              </a:solidFill>
              <a:latin typeface="Calibri" panose="020F0502020204030204" pitchFamily="34" charset="0"/>
              <a:ea typeface="Futura Medium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Nombre : </a:t>
            </a:r>
            <a:r>
              <a:rPr lang="fr-FR" dirty="0">
                <a:solidFill>
                  <a:schemeClr val="accent2"/>
                </a:solidFill>
              </a:rPr>
              <a:t>146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Hauteur intérieure : </a:t>
            </a:r>
            <a:r>
              <a:rPr lang="fr-FR" dirty="0">
                <a:solidFill>
                  <a:schemeClr val="accent2"/>
                </a:solidFill>
              </a:rPr>
              <a:t>2,88m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Largeur intérieure : </a:t>
            </a:r>
            <a:r>
              <a:rPr lang="fr-FR" dirty="0">
                <a:solidFill>
                  <a:schemeClr val="accent2"/>
                </a:solidFill>
              </a:rPr>
              <a:t>2,50m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Longueur : </a:t>
            </a:r>
            <a:r>
              <a:rPr lang="fr-FR" dirty="0">
                <a:solidFill>
                  <a:schemeClr val="accent2"/>
                </a:solidFill>
              </a:rPr>
              <a:t>13,60m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Poids transporté : </a:t>
            </a:r>
            <a:r>
              <a:rPr lang="fr-FR" dirty="0">
                <a:solidFill>
                  <a:schemeClr val="accent2"/>
                </a:solidFill>
              </a:rPr>
              <a:t>jusqu’à 28,5 tonnes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Volume : </a:t>
            </a:r>
            <a:r>
              <a:rPr lang="fr-FR" dirty="0">
                <a:solidFill>
                  <a:schemeClr val="accent2"/>
                </a:solidFill>
              </a:rPr>
              <a:t>97 m3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Capacité palettes 80*120 : </a:t>
            </a:r>
            <a:r>
              <a:rPr lang="fr-FR" dirty="0">
                <a:solidFill>
                  <a:schemeClr val="accent2"/>
                </a:solidFill>
              </a:rPr>
              <a:t>34 palettes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Capacité palettes 100*120 : </a:t>
            </a:r>
            <a:r>
              <a:rPr lang="fr-FR" dirty="0">
                <a:solidFill>
                  <a:schemeClr val="accent2"/>
                </a:solidFill>
              </a:rPr>
              <a:t>26 palettes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Disposition « Camion-remorque » possible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4AE739C-7B28-8774-732D-31F573D82FC6}"/>
              </a:ext>
            </a:extLst>
          </p:cNvPr>
          <p:cNvSpPr txBox="1"/>
          <p:nvPr/>
        </p:nvSpPr>
        <p:spPr>
          <a:xfrm>
            <a:off x="1772786" y="1033075"/>
            <a:ext cx="9034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200" b="1" dirty="0">
                <a:solidFill>
                  <a:srgbClr val="1A5632"/>
                </a:solidFill>
                <a:latin typeface="Dubai" panose="020B0503030403030204" pitchFamily="34" charset="-78"/>
                <a:ea typeface="Futura Medium" charset="0"/>
                <a:cs typeface="Dubai" panose="020B0503030403030204" pitchFamily="34" charset="-78"/>
              </a:rPr>
              <a:t>NOTRE CAPACITÉ DE CHARGEMENT</a:t>
            </a:r>
            <a:endParaRPr lang="fr-FR" sz="32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pic>
        <p:nvPicPr>
          <p:cNvPr id="3" name="Image 2" descr="Une image contenant texte, Polic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BA6AD2AE-B0E9-ECAD-9FAB-BE62147C2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132" y="198955"/>
            <a:ext cx="891569" cy="38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13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61709"/>
          </a:xfrm>
          <a:prstGeom prst="rect">
            <a:avLst/>
          </a:prstGeom>
          <a:solidFill>
            <a:srgbClr val="1A5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43" y="1065103"/>
            <a:ext cx="990271" cy="478552"/>
          </a:xfrm>
          <a:prstGeom prst="rect">
            <a:avLst/>
          </a:prstGeom>
        </p:spPr>
      </p:pic>
      <p:sp>
        <p:nvSpPr>
          <p:cNvPr id="17" name="ZoneTexte 1"/>
          <p:cNvSpPr txBox="1"/>
          <p:nvPr/>
        </p:nvSpPr>
        <p:spPr>
          <a:xfrm>
            <a:off x="9704388" y="1244375"/>
            <a:ext cx="2335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dirty="0">
                <a:solidFill>
                  <a:srgbClr val="1A5632"/>
                </a:solidFill>
              </a:rPr>
              <a:t>Vue standard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9745009" y="4627900"/>
            <a:ext cx="2335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dirty="0">
                <a:solidFill>
                  <a:srgbClr val="1A5632"/>
                </a:solidFill>
              </a:rPr>
              <a:t>Vue du dessus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4147408" y="1543655"/>
            <a:ext cx="8085877" cy="5223600"/>
            <a:chOff x="4147408" y="1543655"/>
            <a:chExt cx="8085877" cy="5223600"/>
          </a:xfrm>
        </p:grpSpPr>
        <p:grpSp>
          <p:nvGrpSpPr>
            <p:cNvPr id="2" name="Groupe 1"/>
            <p:cNvGrpSpPr/>
            <p:nvPr/>
          </p:nvGrpSpPr>
          <p:grpSpPr>
            <a:xfrm>
              <a:off x="4147408" y="1543655"/>
              <a:ext cx="7986307" cy="5223600"/>
              <a:chOff x="4147408" y="1543655"/>
              <a:chExt cx="7986307" cy="5223600"/>
            </a:xfrm>
          </p:grpSpPr>
          <p:grpSp>
            <p:nvGrpSpPr>
              <p:cNvPr id="29" name="Groupe 28"/>
              <p:cNvGrpSpPr/>
              <p:nvPr/>
            </p:nvGrpSpPr>
            <p:grpSpPr>
              <a:xfrm>
                <a:off x="4147408" y="1543655"/>
                <a:ext cx="7986307" cy="5223600"/>
                <a:chOff x="5759882" y="2053733"/>
                <a:chExt cx="6070348" cy="4487008"/>
              </a:xfrm>
            </p:grpSpPr>
            <p:grpSp>
              <p:nvGrpSpPr>
                <p:cNvPr id="13" name="Groupe 12"/>
                <p:cNvGrpSpPr/>
                <p:nvPr/>
              </p:nvGrpSpPr>
              <p:grpSpPr>
                <a:xfrm>
                  <a:off x="5759882" y="2317658"/>
                  <a:ext cx="5767137" cy="4223083"/>
                  <a:chOff x="4205153" y="1543655"/>
                  <a:chExt cx="8015785" cy="5225192"/>
                </a:xfrm>
              </p:grpSpPr>
              <p:pic>
                <p:nvPicPr>
                  <p:cNvPr id="8" name="Image 7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73237" t="23237" r="7560" b="9516"/>
                  <a:stretch/>
                </p:blipFill>
                <p:spPr>
                  <a:xfrm>
                    <a:off x="4234093" y="1543655"/>
                    <a:ext cx="7957907" cy="5225192"/>
                  </a:xfrm>
                  <a:prstGeom prst="rect">
                    <a:avLst/>
                  </a:prstGeom>
                </p:spPr>
              </p:pic>
              <p:sp>
                <p:nvSpPr>
                  <p:cNvPr id="9" name="Rectangle 8"/>
                  <p:cNvSpPr/>
                  <p:nvPr/>
                </p:nvSpPr>
                <p:spPr>
                  <a:xfrm>
                    <a:off x="4205153" y="3864805"/>
                    <a:ext cx="8015785" cy="84616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cxnSp>
              <p:nvCxnSpPr>
                <p:cNvPr id="18" name="Connecteur droit avec flèche 17"/>
                <p:cNvCxnSpPr/>
                <p:nvPr/>
              </p:nvCxnSpPr>
              <p:spPr>
                <a:xfrm>
                  <a:off x="6751958" y="2416112"/>
                  <a:ext cx="4217366" cy="695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ZoneTexte 18"/>
                <p:cNvSpPr txBox="1"/>
                <p:nvPr/>
              </p:nvSpPr>
              <p:spPr>
                <a:xfrm>
                  <a:off x="6751958" y="2053733"/>
                  <a:ext cx="4217366" cy="3172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dirty="0">
                      <a:latin typeface="Arial Black" panose="020B0A04020102020204" pitchFamily="34" charset="0"/>
                    </a:rPr>
                    <a:t>13,60m</a:t>
                  </a:r>
                </a:p>
              </p:txBody>
            </p:sp>
            <p:cxnSp>
              <p:nvCxnSpPr>
                <p:cNvPr id="21" name="Connecteur droit avec flèche 20"/>
                <p:cNvCxnSpPr/>
                <p:nvPr/>
              </p:nvCxnSpPr>
              <p:spPr>
                <a:xfrm flipH="1">
                  <a:off x="11206165" y="2440183"/>
                  <a:ext cx="7445" cy="146155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ZoneTexte 22"/>
                <p:cNvSpPr txBox="1"/>
                <p:nvPr/>
              </p:nvSpPr>
              <p:spPr>
                <a:xfrm rot="5400000">
                  <a:off x="10572522" y="3052981"/>
                  <a:ext cx="1651508" cy="2807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dirty="0">
                      <a:latin typeface="Arial Black" panose="020B0A04020102020204" pitchFamily="34" charset="0"/>
                    </a:rPr>
                    <a:t>3,20m</a:t>
                  </a:r>
                </a:p>
              </p:txBody>
            </p:sp>
            <p:cxnSp>
              <p:nvCxnSpPr>
                <p:cNvPr id="27" name="Connecteur droit avec flèche 26"/>
                <p:cNvCxnSpPr/>
                <p:nvPr/>
              </p:nvCxnSpPr>
              <p:spPr>
                <a:xfrm>
                  <a:off x="11506199" y="5269706"/>
                  <a:ext cx="0" cy="1038225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ZoneTexte 27"/>
                <p:cNvSpPr txBox="1"/>
                <p:nvPr/>
              </p:nvSpPr>
              <p:spPr>
                <a:xfrm rot="5400000">
                  <a:off x="11170754" y="5648456"/>
                  <a:ext cx="1038226" cy="2807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dirty="0">
                      <a:latin typeface="Arial Black" panose="020B0A04020102020204" pitchFamily="34" charset="0"/>
                    </a:rPr>
                    <a:t>2,50m</a:t>
                  </a:r>
                </a:p>
              </p:txBody>
            </p:sp>
          </p:grpSp>
          <p:grpSp>
            <p:nvGrpSpPr>
              <p:cNvPr id="22" name="Groupe 21"/>
              <p:cNvGrpSpPr/>
              <p:nvPr/>
            </p:nvGrpSpPr>
            <p:grpSpPr>
              <a:xfrm>
                <a:off x="4945758" y="5436946"/>
                <a:ext cx="6553541" cy="915235"/>
                <a:chOff x="4945758" y="5436946"/>
                <a:chExt cx="6553541" cy="915235"/>
              </a:xfrm>
            </p:grpSpPr>
            <p:grpSp>
              <p:nvGrpSpPr>
                <p:cNvPr id="24" name="Groupe 23"/>
                <p:cNvGrpSpPr/>
                <p:nvPr/>
              </p:nvGrpSpPr>
              <p:grpSpPr>
                <a:xfrm>
                  <a:off x="4945758" y="5436946"/>
                  <a:ext cx="6544904" cy="326892"/>
                  <a:chOff x="4945758" y="5436946"/>
                  <a:chExt cx="6544904" cy="326892"/>
                </a:xfrm>
              </p:grpSpPr>
              <p:grpSp>
                <p:nvGrpSpPr>
                  <p:cNvPr id="50" name="Groupe 49"/>
                  <p:cNvGrpSpPr/>
                  <p:nvPr/>
                </p:nvGrpSpPr>
                <p:grpSpPr>
                  <a:xfrm>
                    <a:off x="4945758" y="5436946"/>
                    <a:ext cx="1529343" cy="307777"/>
                    <a:chOff x="4945758" y="5436946"/>
                    <a:chExt cx="1529343" cy="307777"/>
                  </a:xfrm>
                </p:grpSpPr>
                <p:sp>
                  <p:nvSpPr>
                    <p:cNvPr id="67" name="ZoneTexte 66"/>
                    <p:cNvSpPr txBox="1"/>
                    <p:nvPr/>
                  </p:nvSpPr>
                  <p:spPr>
                    <a:xfrm>
                      <a:off x="4945758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p:txBody>
                </p:sp>
                <p:sp>
                  <p:nvSpPr>
                    <p:cNvPr id="68" name="ZoneTexte 67"/>
                    <p:cNvSpPr txBox="1"/>
                    <p:nvPr/>
                  </p:nvSpPr>
                  <p:spPr>
                    <a:xfrm>
                      <a:off x="5325287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p:txBody>
                </p:sp>
                <p:sp>
                  <p:nvSpPr>
                    <p:cNvPr id="69" name="ZoneTexte 68"/>
                    <p:cNvSpPr txBox="1"/>
                    <p:nvPr/>
                  </p:nvSpPr>
                  <p:spPr>
                    <a:xfrm>
                      <a:off x="5712191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p:txBody>
                </p:sp>
                <p:sp>
                  <p:nvSpPr>
                    <p:cNvPr id="70" name="ZoneTexte 69"/>
                    <p:cNvSpPr txBox="1"/>
                    <p:nvPr/>
                  </p:nvSpPr>
                  <p:spPr>
                    <a:xfrm>
                      <a:off x="6091720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p:txBody>
                </p:sp>
              </p:grpSp>
              <p:grpSp>
                <p:nvGrpSpPr>
                  <p:cNvPr id="51" name="Groupe 50"/>
                  <p:cNvGrpSpPr/>
                  <p:nvPr/>
                </p:nvGrpSpPr>
                <p:grpSpPr>
                  <a:xfrm>
                    <a:off x="6469918" y="5436946"/>
                    <a:ext cx="1529343" cy="307777"/>
                    <a:chOff x="4945758" y="5436946"/>
                    <a:chExt cx="1529343" cy="307777"/>
                  </a:xfrm>
                </p:grpSpPr>
                <p:sp>
                  <p:nvSpPr>
                    <p:cNvPr id="63" name="ZoneTexte 62"/>
                    <p:cNvSpPr txBox="1"/>
                    <p:nvPr/>
                  </p:nvSpPr>
                  <p:spPr>
                    <a:xfrm>
                      <a:off x="4945758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p:txBody>
                </p:sp>
                <p:sp>
                  <p:nvSpPr>
                    <p:cNvPr id="64" name="ZoneTexte 63"/>
                    <p:cNvSpPr txBox="1"/>
                    <p:nvPr/>
                  </p:nvSpPr>
                  <p:spPr>
                    <a:xfrm>
                      <a:off x="5325287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p:txBody>
                </p:sp>
                <p:sp>
                  <p:nvSpPr>
                    <p:cNvPr id="65" name="ZoneTexte 64"/>
                    <p:cNvSpPr txBox="1"/>
                    <p:nvPr/>
                  </p:nvSpPr>
                  <p:spPr>
                    <a:xfrm>
                      <a:off x="5712191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p:txBody>
                </p:sp>
                <p:sp>
                  <p:nvSpPr>
                    <p:cNvPr id="66" name="ZoneTexte 65"/>
                    <p:cNvSpPr txBox="1"/>
                    <p:nvPr/>
                  </p:nvSpPr>
                  <p:spPr>
                    <a:xfrm>
                      <a:off x="6091720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p:txBody>
                </p:sp>
              </p:grpSp>
              <p:grpSp>
                <p:nvGrpSpPr>
                  <p:cNvPr id="52" name="Groupe 51"/>
                  <p:cNvGrpSpPr/>
                  <p:nvPr/>
                </p:nvGrpSpPr>
                <p:grpSpPr>
                  <a:xfrm>
                    <a:off x="8036883" y="5436946"/>
                    <a:ext cx="1527746" cy="317753"/>
                    <a:chOff x="4893287" y="5428686"/>
                    <a:chExt cx="1527746" cy="317753"/>
                  </a:xfrm>
                </p:grpSpPr>
                <p:sp>
                  <p:nvSpPr>
                    <p:cNvPr id="59" name="ZoneTexte 58"/>
                    <p:cNvSpPr txBox="1"/>
                    <p:nvPr/>
                  </p:nvSpPr>
                  <p:spPr>
                    <a:xfrm>
                      <a:off x="4893287" y="542868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p:txBody>
                </p:sp>
                <p:sp>
                  <p:nvSpPr>
                    <p:cNvPr id="60" name="ZoneTexte 59"/>
                    <p:cNvSpPr txBox="1"/>
                    <p:nvPr/>
                  </p:nvSpPr>
                  <p:spPr>
                    <a:xfrm>
                      <a:off x="5274742" y="542868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p:txBody>
                </p:sp>
                <p:sp>
                  <p:nvSpPr>
                    <p:cNvPr id="61" name="ZoneTexte 60"/>
                    <p:cNvSpPr txBox="1"/>
                    <p:nvPr/>
                  </p:nvSpPr>
                  <p:spPr>
                    <a:xfrm>
                      <a:off x="5656197" y="5433674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11</a:t>
                      </a:r>
                    </a:p>
                  </p:txBody>
                </p:sp>
                <p:sp>
                  <p:nvSpPr>
                    <p:cNvPr id="62" name="ZoneTexte 61"/>
                    <p:cNvSpPr txBox="1"/>
                    <p:nvPr/>
                  </p:nvSpPr>
                  <p:spPr>
                    <a:xfrm>
                      <a:off x="6037652" y="5438662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12</a:t>
                      </a:r>
                    </a:p>
                  </p:txBody>
                </p:sp>
              </p:grpSp>
              <p:grpSp>
                <p:nvGrpSpPr>
                  <p:cNvPr id="53" name="Groupe 52"/>
                  <p:cNvGrpSpPr/>
                  <p:nvPr/>
                </p:nvGrpSpPr>
                <p:grpSpPr>
                  <a:xfrm>
                    <a:off x="9564060" y="5446922"/>
                    <a:ext cx="1546497" cy="315913"/>
                    <a:chOff x="4960075" y="5849656"/>
                    <a:chExt cx="1546497" cy="315913"/>
                  </a:xfrm>
                </p:grpSpPr>
                <p:sp>
                  <p:nvSpPr>
                    <p:cNvPr id="55" name="ZoneTexte 54"/>
                    <p:cNvSpPr txBox="1"/>
                    <p:nvPr/>
                  </p:nvSpPr>
                  <p:spPr>
                    <a:xfrm>
                      <a:off x="4960075" y="5855641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13</a:t>
                      </a:r>
                    </a:p>
                  </p:txBody>
                </p:sp>
                <p:sp>
                  <p:nvSpPr>
                    <p:cNvPr id="56" name="ZoneTexte 55"/>
                    <p:cNvSpPr txBox="1"/>
                    <p:nvPr/>
                  </p:nvSpPr>
                  <p:spPr>
                    <a:xfrm>
                      <a:off x="5349415" y="5854037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14</a:t>
                      </a:r>
                    </a:p>
                  </p:txBody>
                </p:sp>
                <p:sp>
                  <p:nvSpPr>
                    <p:cNvPr id="57" name="ZoneTexte 56"/>
                    <p:cNvSpPr txBox="1"/>
                    <p:nvPr/>
                  </p:nvSpPr>
                  <p:spPr>
                    <a:xfrm>
                      <a:off x="5731144" y="584965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15</a:t>
                      </a:r>
                    </a:p>
                  </p:txBody>
                </p:sp>
                <p:sp>
                  <p:nvSpPr>
                    <p:cNvPr id="58" name="ZoneTexte 57"/>
                    <p:cNvSpPr txBox="1"/>
                    <p:nvPr/>
                  </p:nvSpPr>
                  <p:spPr>
                    <a:xfrm>
                      <a:off x="6123191" y="5857792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16</a:t>
                      </a:r>
                    </a:p>
                  </p:txBody>
                </p:sp>
              </p:grpSp>
              <p:sp>
                <p:nvSpPr>
                  <p:cNvPr id="54" name="ZoneTexte 53"/>
                  <p:cNvSpPr txBox="1"/>
                  <p:nvPr/>
                </p:nvSpPr>
                <p:spPr>
                  <a:xfrm>
                    <a:off x="11107281" y="5456061"/>
                    <a:ext cx="38338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400" dirty="0">
                        <a:solidFill>
                          <a:schemeClr val="bg1"/>
                        </a:solidFill>
                      </a:rPr>
                      <a:t>17</a:t>
                    </a:r>
                  </a:p>
                </p:txBody>
              </p:sp>
            </p:grpSp>
            <p:grpSp>
              <p:nvGrpSpPr>
                <p:cNvPr id="25" name="Groupe 24"/>
                <p:cNvGrpSpPr/>
                <p:nvPr/>
              </p:nvGrpSpPr>
              <p:grpSpPr>
                <a:xfrm>
                  <a:off x="4954395" y="6025289"/>
                  <a:ext cx="6544904" cy="326892"/>
                  <a:chOff x="4945758" y="5436946"/>
                  <a:chExt cx="6544904" cy="326892"/>
                </a:xfrm>
              </p:grpSpPr>
              <p:grpSp>
                <p:nvGrpSpPr>
                  <p:cNvPr id="26" name="Groupe 25"/>
                  <p:cNvGrpSpPr/>
                  <p:nvPr/>
                </p:nvGrpSpPr>
                <p:grpSpPr>
                  <a:xfrm>
                    <a:off x="4945758" y="5436946"/>
                    <a:ext cx="1529343" cy="307777"/>
                    <a:chOff x="4945758" y="5436946"/>
                    <a:chExt cx="1529343" cy="307777"/>
                  </a:xfrm>
                </p:grpSpPr>
                <p:sp>
                  <p:nvSpPr>
                    <p:cNvPr id="46" name="ZoneTexte 45"/>
                    <p:cNvSpPr txBox="1"/>
                    <p:nvPr/>
                  </p:nvSpPr>
                  <p:spPr>
                    <a:xfrm>
                      <a:off x="4945758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18</a:t>
                      </a:r>
                    </a:p>
                  </p:txBody>
                </p:sp>
                <p:sp>
                  <p:nvSpPr>
                    <p:cNvPr id="47" name="ZoneTexte 46"/>
                    <p:cNvSpPr txBox="1"/>
                    <p:nvPr/>
                  </p:nvSpPr>
                  <p:spPr>
                    <a:xfrm>
                      <a:off x="5325287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19</a:t>
                      </a:r>
                    </a:p>
                  </p:txBody>
                </p:sp>
                <p:sp>
                  <p:nvSpPr>
                    <p:cNvPr id="48" name="ZoneTexte 47"/>
                    <p:cNvSpPr txBox="1"/>
                    <p:nvPr/>
                  </p:nvSpPr>
                  <p:spPr>
                    <a:xfrm>
                      <a:off x="5712191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20</a:t>
                      </a:r>
                    </a:p>
                  </p:txBody>
                </p:sp>
                <p:sp>
                  <p:nvSpPr>
                    <p:cNvPr id="49" name="ZoneTexte 48"/>
                    <p:cNvSpPr txBox="1"/>
                    <p:nvPr/>
                  </p:nvSpPr>
                  <p:spPr>
                    <a:xfrm>
                      <a:off x="6091720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21</a:t>
                      </a:r>
                    </a:p>
                  </p:txBody>
                </p:sp>
              </p:grpSp>
              <p:grpSp>
                <p:nvGrpSpPr>
                  <p:cNvPr id="30" name="Groupe 29"/>
                  <p:cNvGrpSpPr/>
                  <p:nvPr/>
                </p:nvGrpSpPr>
                <p:grpSpPr>
                  <a:xfrm>
                    <a:off x="6469918" y="5436946"/>
                    <a:ext cx="1529343" cy="307777"/>
                    <a:chOff x="4945758" y="5436946"/>
                    <a:chExt cx="1529343" cy="307777"/>
                  </a:xfrm>
                </p:grpSpPr>
                <p:sp>
                  <p:nvSpPr>
                    <p:cNvPr id="42" name="ZoneTexte 41"/>
                    <p:cNvSpPr txBox="1"/>
                    <p:nvPr/>
                  </p:nvSpPr>
                  <p:spPr>
                    <a:xfrm>
                      <a:off x="4945758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22</a:t>
                      </a:r>
                    </a:p>
                  </p:txBody>
                </p:sp>
                <p:sp>
                  <p:nvSpPr>
                    <p:cNvPr id="43" name="ZoneTexte 42"/>
                    <p:cNvSpPr txBox="1"/>
                    <p:nvPr/>
                  </p:nvSpPr>
                  <p:spPr>
                    <a:xfrm>
                      <a:off x="5325287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23</a:t>
                      </a:r>
                    </a:p>
                  </p:txBody>
                </p:sp>
                <p:sp>
                  <p:nvSpPr>
                    <p:cNvPr id="44" name="ZoneTexte 43"/>
                    <p:cNvSpPr txBox="1"/>
                    <p:nvPr/>
                  </p:nvSpPr>
                  <p:spPr>
                    <a:xfrm>
                      <a:off x="5712191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24</a:t>
                      </a:r>
                    </a:p>
                  </p:txBody>
                </p:sp>
                <p:sp>
                  <p:nvSpPr>
                    <p:cNvPr id="45" name="ZoneTexte 44"/>
                    <p:cNvSpPr txBox="1"/>
                    <p:nvPr/>
                  </p:nvSpPr>
                  <p:spPr>
                    <a:xfrm>
                      <a:off x="6091720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25</a:t>
                      </a:r>
                    </a:p>
                  </p:txBody>
                </p:sp>
              </p:grpSp>
              <p:grpSp>
                <p:nvGrpSpPr>
                  <p:cNvPr id="31" name="Groupe 30"/>
                  <p:cNvGrpSpPr/>
                  <p:nvPr/>
                </p:nvGrpSpPr>
                <p:grpSpPr>
                  <a:xfrm>
                    <a:off x="8036883" y="5436946"/>
                    <a:ext cx="1527746" cy="317753"/>
                    <a:chOff x="4893287" y="5428686"/>
                    <a:chExt cx="1527746" cy="317753"/>
                  </a:xfrm>
                </p:grpSpPr>
                <p:sp>
                  <p:nvSpPr>
                    <p:cNvPr id="38" name="ZoneTexte 37"/>
                    <p:cNvSpPr txBox="1"/>
                    <p:nvPr/>
                  </p:nvSpPr>
                  <p:spPr>
                    <a:xfrm>
                      <a:off x="4893287" y="542868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26</a:t>
                      </a:r>
                    </a:p>
                  </p:txBody>
                </p:sp>
                <p:sp>
                  <p:nvSpPr>
                    <p:cNvPr id="39" name="ZoneTexte 38"/>
                    <p:cNvSpPr txBox="1"/>
                    <p:nvPr/>
                  </p:nvSpPr>
                  <p:spPr>
                    <a:xfrm>
                      <a:off x="5274742" y="542868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27</a:t>
                      </a:r>
                    </a:p>
                  </p:txBody>
                </p:sp>
                <p:sp>
                  <p:nvSpPr>
                    <p:cNvPr id="40" name="ZoneTexte 39"/>
                    <p:cNvSpPr txBox="1"/>
                    <p:nvPr/>
                  </p:nvSpPr>
                  <p:spPr>
                    <a:xfrm>
                      <a:off x="5656197" y="5433674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28</a:t>
                      </a:r>
                    </a:p>
                  </p:txBody>
                </p:sp>
                <p:sp>
                  <p:nvSpPr>
                    <p:cNvPr id="41" name="ZoneTexte 40"/>
                    <p:cNvSpPr txBox="1"/>
                    <p:nvPr/>
                  </p:nvSpPr>
                  <p:spPr>
                    <a:xfrm>
                      <a:off x="6037652" y="5438662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29</a:t>
                      </a:r>
                    </a:p>
                  </p:txBody>
                </p:sp>
              </p:grpSp>
              <p:grpSp>
                <p:nvGrpSpPr>
                  <p:cNvPr id="32" name="Groupe 31"/>
                  <p:cNvGrpSpPr/>
                  <p:nvPr/>
                </p:nvGrpSpPr>
                <p:grpSpPr>
                  <a:xfrm>
                    <a:off x="9564060" y="5446922"/>
                    <a:ext cx="1546497" cy="315913"/>
                    <a:chOff x="4960075" y="5849656"/>
                    <a:chExt cx="1546497" cy="315913"/>
                  </a:xfrm>
                </p:grpSpPr>
                <p:sp>
                  <p:nvSpPr>
                    <p:cNvPr id="34" name="ZoneTexte 33"/>
                    <p:cNvSpPr txBox="1"/>
                    <p:nvPr/>
                  </p:nvSpPr>
                  <p:spPr>
                    <a:xfrm>
                      <a:off x="4960075" y="5855641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30</a:t>
                      </a:r>
                    </a:p>
                  </p:txBody>
                </p:sp>
                <p:sp>
                  <p:nvSpPr>
                    <p:cNvPr id="35" name="ZoneTexte 34"/>
                    <p:cNvSpPr txBox="1"/>
                    <p:nvPr/>
                  </p:nvSpPr>
                  <p:spPr>
                    <a:xfrm>
                      <a:off x="5349415" y="5854037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31</a:t>
                      </a:r>
                    </a:p>
                  </p:txBody>
                </p:sp>
                <p:sp>
                  <p:nvSpPr>
                    <p:cNvPr id="36" name="ZoneTexte 35"/>
                    <p:cNvSpPr txBox="1"/>
                    <p:nvPr/>
                  </p:nvSpPr>
                  <p:spPr>
                    <a:xfrm>
                      <a:off x="5731144" y="584965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31</a:t>
                      </a:r>
                    </a:p>
                  </p:txBody>
                </p:sp>
                <p:sp>
                  <p:nvSpPr>
                    <p:cNvPr id="37" name="ZoneTexte 36"/>
                    <p:cNvSpPr txBox="1"/>
                    <p:nvPr/>
                  </p:nvSpPr>
                  <p:spPr>
                    <a:xfrm>
                      <a:off x="6123191" y="5857792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33</a:t>
                      </a:r>
                    </a:p>
                  </p:txBody>
                </p:sp>
              </p:grpSp>
              <p:sp>
                <p:nvSpPr>
                  <p:cNvPr id="33" name="ZoneTexte 32"/>
                  <p:cNvSpPr txBox="1"/>
                  <p:nvPr/>
                </p:nvSpPr>
                <p:spPr>
                  <a:xfrm>
                    <a:off x="11107281" y="5456061"/>
                    <a:ext cx="38338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400" dirty="0">
                        <a:solidFill>
                          <a:schemeClr val="bg1"/>
                        </a:solidFill>
                      </a:rPr>
                      <a:t>34</a:t>
                    </a:r>
                  </a:p>
                </p:txBody>
              </p:sp>
            </p:grpSp>
          </p:grpSp>
        </p:grpSp>
        <p:sp>
          <p:nvSpPr>
            <p:cNvPr id="71" name="ZoneTexte 70"/>
            <p:cNvSpPr txBox="1"/>
            <p:nvPr/>
          </p:nvSpPr>
          <p:spPr>
            <a:xfrm>
              <a:off x="9897409" y="4780300"/>
              <a:ext cx="23358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200" dirty="0">
                  <a:solidFill>
                    <a:srgbClr val="1A5632"/>
                  </a:solidFill>
                </a:rPr>
                <a:t>Vue du dessus</a:t>
              </a:r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1" y="1686716"/>
            <a:ext cx="4408707" cy="55431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800" b="1" u="sng" dirty="0">
                <a:solidFill>
                  <a:srgbClr val="1A5632"/>
                </a:solidFill>
                <a:latin typeface="Calibri" panose="020F0502020204030204" pitchFamily="34" charset="0"/>
                <a:ea typeface="Futura Medium" charset="0"/>
                <a:cs typeface="Calibri" panose="020F0502020204030204" pitchFamily="34" charset="0"/>
              </a:rPr>
              <a:t>Remorques </a:t>
            </a:r>
            <a:r>
              <a:rPr lang="fr-FR" sz="2800" b="1" u="sng" dirty="0" err="1">
                <a:solidFill>
                  <a:srgbClr val="1A5632"/>
                </a:solidFill>
                <a:latin typeface="Calibri" panose="020F0502020204030204" pitchFamily="34" charset="0"/>
                <a:ea typeface="Futura Medium" charset="0"/>
                <a:cs typeface="Calibri" panose="020F0502020204030204" pitchFamily="34" charset="0"/>
              </a:rPr>
              <a:t>tautliners</a:t>
            </a:r>
            <a:r>
              <a:rPr lang="fr-FR" sz="2800" b="1" u="sng" dirty="0">
                <a:solidFill>
                  <a:srgbClr val="1A5632"/>
                </a:solidFill>
                <a:latin typeface="Calibri" panose="020F0502020204030204" pitchFamily="34" charset="0"/>
                <a:ea typeface="Futura Medium" charset="0"/>
                <a:cs typeface="Calibri" panose="020F0502020204030204" pitchFamily="34" charset="0"/>
              </a:rPr>
              <a:t> 3,20m</a:t>
            </a:r>
          </a:p>
          <a:p>
            <a:pPr algn="just">
              <a:lnSpc>
                <a:spcPct val="150000"/>
              </a:lnSpc>
            </a:pPr>
            <a:r>
              <a:rPr lang="fr-FR" sz="1400" b="1" u="sng" dirty="0" err="1">
                <a:solidFill>
                  <a:srgbClr val="1A5632"/>
                </a:solidFill>
                <a:highlight>
                  <a:srgbClr val="FFFF00"/>
                </a:highlight>
                <a:latin typeface="Calibri" panose="020F0502020204030204" pitchFamily="34" charset="0"/>
                <a:ea typeface="Futura Medium" charset="0"/>
                <a:cs typeface="Calibri" panose="020F0502020204030204" pitchFamily="34" charset="0"/>
              </a:rPr>
              <a:t>Réhaussable</a:t>
            </a:r>
            <a:r>
              <a:rPr lang="fr-FR" sz="1400" b="1" u="sng" dirty="0">
                <a:solidFill>
                  <a:srgbClr val="1A5632"/>
                </a:solidFill>
                <a:highlight>
                  <a:srgbClr val="FFFF00"/>
                </a:highlight>
                <a:latin typeface="Calibri" panose="020F0502020204030204" pitchFamily="34" charset="0"/>
                <a:ea typeface="Futura Medium" charset="0"/>
                <a:cs typeface="Calibri" panose="020F0502020204030204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fr-FR" sz="1400" b="1" u="sng" dirty="0">
                <a:solidFill>
                  <a:srgbClr val="1A5632"/>
                </a:solidFill>
                <a:highlight>
                  <a:srgbClr val="FFFF00"/>
                </a:highlight>
                <a:latin typeface="Calibri" panose="020F0502020204030204" pitchFamily="34" charset="0"/>
                <a:ea typeface="Futura Medium" charset="0"/>
                <a:cs typeface="Calibri" panose="020F0502020204030204" pitchFamily="34" charset="0"/>
              </a:rPr>
              <a:t>Hauteur Minimum Maximum ?</a:t>
            </a:r>
          </a:p>
          <a:p>
            <a:pPr algn="just">
              <a:lnSpc>
                <a:spcPct val="150000"/>
              </a:lnSpc>
            </a:pPr>
            <a:endParaRPr lang="fr-FR" sz="1200" b="1" dirty="0">
              <a:solidFill>
                <a:srgbClr val="1A5632"/>
              </a:solidFill>
              <a:latin typeface="Calibri" panose="020F0502020204030204" pitchFamily="34" charset="0"/>
              <a:ea typeface="Futura Medium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Nombre : </a:t>
            </a:r>
            <a:r>
              <a:rPr lang="fr-FR" dirty="0">
                <a:solidFill>
                  <a:schemeClr val="accent2"/>
                </a:solidFill>
              </a:rPr>
              <a:t>13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Hauteur intérieure : </a:t>
            </a:r>
            <a:r>
              <a:rPr lang="fr-FR" dirty="0">
                <a:solidFill>
                  <a:schemeClr val="accent2"/>
                </a:solidFill>
              </a:rPr>
              <a:t>3,20m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Largeur intérieure : </a:t>
            </a:r>
            <a:r>
              <a:rPr lang="fr-FR" dirty="0">
                <a:solidFill>
                  <a:schemeClr val="accent2"/>
                </a:solidFill>
              </a:rPr>
              <a:t>2,50m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Longueur : </a:t>
            </a:r>
            <a:r>
              <a:rPr lang="fr-FR" dirty="0">
                <a:solidFill>
                  <a:schemeClr val="accent2"/>
                </a:solidFill>
              </a:rPr>
              <a:t>13,60m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Poids transporté : </a:t>
            </a:r>
            <a:r>
              <a:rPr lang="fr-FR" dirty="0">
                <a:solidFill>
                  <a:schemeClr val="accent2"/>
                </a:solidFill>
              </a:rPr>
              <a:t>jusqu’à 28,5 tonnes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Volume : </a:t>
            </a:r>
            <a:r>
              <a:rPr lang="fr-FR" dirty="0">
                <a:solidFill>
                  <a:schemeClr val="accent2"/>
                </a:solidFill>
              </a:rPr>
              <a:t>108 m3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Capacité palettes 80*120 : </a:t>
            </a:r>
            <a:r>
              <a:rPr lang="fr-FR" dirty="0">
                <a:solidFill>
                  <a:schemeClr val="accent2"/>
                </a:solidFill>
              </a:rPr>
              <a:t>34 palettes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Capacité palettes 100*120 : </a:t>
            </a:r>
            <a:r>
              <a:rPr lang="fr-FR" dirty="0">
                <a:solidFill>
                  <a:schemeClr val="accent2"/>
                </a:solidFill>
              </a:rPr>
              <a:t>26 palettes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Disposition « Camion-remorque » possible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782BCBA-8D18-83BC-90B7-F34E716FE090}"/>
              </a:ext>
            </a:extLst>
          </p:cNvPr>
          <p:cNvSpPr txBox="1"/>
          <p:nvPr/>
        </p:nvSpPr>
        <p:spPr>
          <a:xfrm>
            <a:off x="1772786" y="1033075"/>
            <a:ext cx="9034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200" b="1" dirty="0">
                <a:solidFill>
                  <a:srgbClr val="1A5632"/>
                </a:solidFill>
                <a:latin typeface="Dubai" panose="020B0503030403030204" pitchFamily="34" charset="-78"/>
                <a:ea typeface="Futura Medium" charset="0"/>
                <a:cs typeface="Dubai" panose="020B0503030403030204" pitchFamily="34" charset="-78"/>
              </a:rPr>
              <a:t>NOTRE CAPACITÉ DE CHARGEMENT</a:t>
            </a:r>
            <a:endParaRPr lang="fr-FR" sz="32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pic>
        <p:nvPicPr>
          <p:cNvPr id="10" name="Image 9" descr="Une image contenant texte, Polic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8E9702E3-6450-F2DB-5FBA-276409C16F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132" y="198955"/>
            <a:ext cx="891569" cy="38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49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61709"/>
          </a:xfrm>
          <a:prstGeom prst="rect">
            <a:avLst/>
          </a:prstGeom>
          <a:solidFill>
            <a:srgbClr val="1A5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43" y="1065103"/>
            <a:ext cx="990271" cy="478552"/>
          </a:xfrm>
          <a:prstGeom prst="rect">
            <a:avLst/>
          </a:prstGeom>
        </p:spPr>
      </p:pic>
      <p:grpSp>
        <p:nvGrpSpPr>
          <p:cNvPr id="95" name="Groupe 94">
            <a:extLst>
              <a:ext uri="{FF2B5EF4-FFF2-40B4-BE49-F238E27FC236}">
                <a16:creationId xmlns:a16="http://schemas.microsoft.com/office/drawing/2014/main" id="{2C387903-9D40-9686-5F32-A40273D8A561}"/>
              </a:ext>
            </a:extLst>
          </p:cNvPr>
          <p:cNvGrpSpPr/>
          <p:nvPr/>
        </p:nvGrpSpPr>
        <p:grpSpPr>
          <a:xfrm>
            <a:off x="4524375" y="1543655"/>
            <a:ext cx="7413635" cy="5226747"/>
            <a:chOff x="4421694" y="1244375"/>
            <a:chExt cx="7659191" cy="5566908"/>
          </a:xfrm>
        </p:grpSpPr>
        <p:grpSp>
          <p:nvGrpSpPr>
            <p:cNvPr id="94" name="Groupe 93">
              <a:extLst>
                <a:ext uri="{FF2B5EF4-FFF2-40B4-BE49-F238E27FC236}">
                  <a16:creationId xmlns:a16="http://schemas.microsoft.com/office/drawing/2014/main" id="{C98D1AFC-3981-6E4E-7275-DBB1F47D0D6C}"/>
                </a:ext>
              </a:extLst>
            </p:cNvPr>
            <p:cNvGrpSpPr/>
            <p:nvPr/>
          </p:nvGrpSpPr>
          <p:grpSpPr>
            <a:xfrm>
              <a:off x="4421694" y="1732674"/>
              <a:ext cx="7503606" cy="5078609"/>
              <a:chOff x="4421694" y="1732674"/>
              <a:chExt cx="7503606" cy="5078609"/>
            </a:xfrm>
          </p:grpSpPr>
          <p:pic>
            <p:nvPicPr>
              <p:cNvPr id="91" name="Image 90">
                <a:extLst>
                  <a:ext uri="{FF2B5EF4-FFF2-40B4-BE49-F238E27FC236}">
                    <a16:creationId xmlns:a16="http://schemas.microsoft.com/office/drawing/2014/main" id="{E50F9B58-3688-0E8E-5D79-F219EB7359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3750" t="26187" r="28317" b="11754"/>
              <a:stretch/>
            </p:blipFill>
            <p:spPr>
              <a:xfrm>
                <a:off x="4421694" y="1732674"/>
                <a:ext cx="7246431" cy="5078609"/>
              </a:xfrm>
              <a:prstGeom prst="rect">
                <a:avLst/>
              </a:prstGeom>
            </p:spPr>
          </p:pic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5B6240E2-D705-62FD-7845-DEFC20420F48}"/>
                  </a:ext>
                </a:extLst>
              </p:cNvPr>
              <p:cNvSpPr/>
              <p:nvPr/>
            </p:nvSpPr>
            <p:spPr>
              <a:xfrm>
                <a:off x="4421694" y="3914775"/>
                <a:ext cx="7503606" cy="59830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7" name="ZoneTexte 1"/>
            <p:cNvSpPr txBox="1"/>
            <p:nvPr/>
          </p:nvSpPr>
          <p:spPr>
            <a:xfrm>
              <a:off x="9704388" y="1244375"/>
              <a:ext cx="23358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200" dirty="0">
                  <a:solidFill>
                    <a:srgbClr val="1A5632"/>
                  </a:solidFill>
                </a:rPr>
                <a:t>Vue standard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9745009" y="4627900"/>
              <a:ext cx="23358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200" dirty="0">
                  <a:solidFill>
                    <a:srgbClr val="1A5632"/>
                  </a:solidFill>
                </a:rPr>
                <a:t>Vue du dessus</a:t>
              </a:r>
            </a:p>
          </p:txBody>
        </p:sp>
      </p:grpSp>
      <p:sp>
        <p:nvSpPr>
          <p:cNvPr id="74" name="ZoneTexte 73"/>
          <p:cNvSpPr txBox="1"/>
          <p:nvPr/>
        </p:nvSpPr>
        <p:spPr>
          <a:xfrm>
            <a:off x="203608" y="1661809"/>
            <a:ext cx="4320093" cy="47121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800" b="1" u="sng" dirty="0">
                <a:solidFill>
                  <a:srgbClr val="1A5632"/>
                </a:solidFill>
                <a:latin typeface="Calibri" panose="020F0502020204030204" pitchFamily="34" charset="0"/>
                <a:ea typeface="Futura Medium" charset="0"/>
                <a:cs typeface="Calibri" panose="020F0502020204030204" pitchFamily="34" charset="0"/>
              </a:rPr>
              <a:t>Remorque </a:t>
            </a:r>
            <a:r>
              <a:rPr lang="fr-FR" sz="2800" b="1" u="sng" dirty="0" err="1">
                <a:solidFill>
                  <a:srgbClr val="1A5632"/>
                </a:solidFill>
                <a:latin typeface="Calibri" panose="020F0502020204030204" pitchFamily="34" charset="0"/>
                <a:ea typeface="Futura Medium" charset="0"/>
                <a:cs typeface="Calibri" panose="020F0502020204030204" pitchFamily="34" charset="0"/>
              </a:rPr>
              <a:t>tautliner</a:t>
            </a:r>
            <a:r>
              <a:rPr lang="fr-FR" sz="2800" b="1" u="sng">
                <a:solidFill>
                  <a:srgbClr val="1A5632"/>
                </a:solidFill>
                <a:latin typeface="Calibri" panose="020F0502020204030204" pitchFamily="34" charset="0"/>
                <a:ea typeface="Futura Medium" charset="0"/>
                <a:cs typeface="Calibri" panose="020F0502020204030204" pitchFamily="34" charset="0"/>
              </a:rPr>
              <a:t> « City »</a:t>
            </a:r>
            <a:endParaRPr lang="fr-FR" sz="2800" b="1" u="sng" dirty="0">
              <a:solidFill>
                <a:srgbClr val="1A5632"/>
              </a:solidFill>
              <a:latin typeface="Calibri" panose="020F0502020204030204" pitchFamily="34" charset="0"/>
              <a:ea typeface="Futura Medium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fr-FR" sz="1200" b="1" dirty="0">
              <a:solidFill>
                <a:srgbClr val="1A5632"/>
              </a:solidFill>
              <a:latin typeface="Calibri" panose="020F0502020204030204" pitchFamily="34" charset="0"/>
              <a:ea typeface="Futura Medium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Nombre : </a:t>
            </a:r>
            <a:r>
              <a:rPr lang="fr-FR" dirty="0">
                <a:solidFill>
                  <a:schemeClr val="accent2"/>
                </a:solidFill>
              </a:rPr>
              <a:t>1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Hauteur intérieure : </a:t>
            </a:r>
            <a:r>
              <a:rPr lang="fr-FR" dirty="0">
                <a:solidFill>
                  <a:schemeClr val="accent2"/>
                </a:solidFill>
              </a:rPr>
              <a:t>2,60m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Largeur intérieure : </a:t>
            </a:r>
            <a:r>
              <a:rPr lang="fr-FR" dirty="0">
                <a:solidFill>
                  <a:schemeClr val="accent2"/>
                </a:solidFill>
              </a:rPr>
              <a:t>2,45m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Longueur : </a:t>
            </a:r>
            <a:r>
              <a:rPr lang="fr-FR" dirty="0">
                <a:solidFill>
                  <a:schemeClr val="accent2"/>
                </a:solidFill>
              </a:rPr>
              <a:t>11m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Poids transporté : </a:t>
            </a:r>
            <a:r>
              <a:rPr lang="fr-FR" dirty="0">
                <a:solidFill>
                  <a:schemeClr val="accent2"/>
                </a:solidFill>
              </a:rPr>
              <a:t>jusqu’à 23 tonnes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Volume : </a:t>
            </a:r>
            <a:r>
              <a:rPr lang="fr-FR" dirty="0">
                <a:solidFill>
                  <a:schemeClr val="accent2"/>
                </a:solidFill>
              </a:rPr>
              <a:t>70m²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Capacité palettes 80*120 : </a:t>
            </a:r>
            <a:r>
              <a:rPr lang="fr-FR" dirty="0">
                <a:solidFill>
                  <a:schemeClr val="accent2"/>
                </a:solidFill>
              </a:rPr>
              <a:t>27 palettes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Capacité palettes 100*120 : </a:t>
            </a:r>
            <a:r>
              <a:rPr lang="fr-FR" dirty="0">
                <a:solidFill>
                  <a:schemeClr val="accent2"/>
                </a:solidFill>
              </a:rPr>
              <a:t>22</a:t>
            </a:r>
            <a:r>
              <a:rPr lang="fr-FR" dirty="0">
                <a:solidFill>
                  <a:srgbClr val="1A5632"/>
                </a:solidFill>
              </a:rPr>
              <a:t> </a:t>
            </a:r>
            <a:r>
              <a:rPr lang="fr-FR" dirty="0">
                <a:solidFill>
                  <a:schemeClr val="accent2"/>
                </a:solidFill>
              </a:rPr>
              <a:t>palettes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Peut intégrer un </a:t>
            </a:r>
            <a:r>
              <a:rPr lang="fr-FR" dirty="0">
                <a:solidFill>
                  <a:schemeClr val="accent2"/>
                </a:solidFill>
              </a:rPr>
              <a:t>chariot embarqué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FF3762E-4E79-AE31-4DD5-E8CF592290D4}"/>
              </a:ext>
            </a:extLst>
          </p:cNvPr>
          <p:cNvSpPr txBox="1"/>
          <p:nvPr/>
        </p:nvSpPr>
        <p:spPr>
          <a:xfrm>
            <a:off x="1772786" y="1033075"/>
            <a:ext cx="9034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200" b="1" dirty="0">
                <a:solidFill>
                  <a:srgbClr val="1A5632"/>
                </a:solidFill>
                <a:latin typeface="Dubai" panose="020B0503030403030204" pitchFamily="34" charset="-78"/>
                <a:ea typeface="Futura Medium" charset="0"/>
                <a:cs typeface="Dubai" panose="020B0503030403030204" pitchFamily="34" charset="-78"/>
              </a:rPr>
              <a:t>NOTRE CAPACITÉ DE CHARGEMENT</a:t>
            </a:r>
            <a:endParaRPr lang="fr-FR" sz="32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cxnSp>
        <p:nvCxnSpPr>
          <p:cNvPr id="96" name="Connecteur droit avec flèche 95">
            <a:extLst>
              <a:ext uri="{FF2B5EF4-FFF2-40B4-BE49-F238E27FC236}">
                <a16:creationId xmlns:a16="http://schemas.microsoft.com/office/drawing/2014/main" id="{DFE3203D-D2C2-FBA6-8CB5-79015DDF93E6}"/>
              </a:ext>
            </a:extLst>
          </p:cNvPr>
          <p:cNvCxnSpPr>
            <a:cxnSpLocks/>
          </p:cNvCxnSpPr>
          <p:nvPr/>
        </p:nvCxnSpPr>
        <p:spPr>
          <a:xfrm>
            <a:off x="5943600" y="2073384"/>
            <a:ext cx="5057485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ZoneTexte 96">
            <a:extLst>
              <a:ext uri="{FF2B5EF4-FFF2-40B4-BE49-F238E27FC236}">
                <a16:creationId xmlns:a16="http://schemas.microsoft.com/office/drawing/2014/main" id="{E3EF0010-3207-504E-9410-D55C5A5F70FB}"/>
              </a:ext>
            </a:extLst>
          </p:cNvPr>
          <p:cNvSpPr txBox="1"/>
          <p:nvPr/>
        </p:nvSpPr>
        <p:spPr>
          <a:xfrm>
            <a:off x="5773998" y="1668419"/>
            <a:ext cx="5548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11m</a:t>
            </a:r>
          </a:p>
        </p:txBody>
      </p:sp>
      <p:cxnSp>
        <p:nvCxnSpPr>
          <p:cNvPr id="98" name="Connecteur droit avec flèche 97">
            <a:extLst>
              <a:ext uri="{FF2B5EF4-FFF2-40B4-BE49-F238E27FC236}">
                <a16:creationId xmlns:a16="http://schemas.microsoft.com/office/drawing/2014/main" id="{C81758B9-0B54-2831-5A87-21835FB59F09}"/>
              </a:ext>
            </a:extLst>
          </p:cNvPr>
          <p:cNvCxnSpPr>
            <a:cxnSpLocks/>
          </p:cNvCxnSpPr>
          <p:nvPr/>
        </p:nvCxnSpPr>
        <p:spPr>
          <a:xfrm flipH="1">
            <a:off x="11322474" y="2185485"/>
            <a:ext cx="12123" cy="155833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ZoneTexte 98">
            <a:extLst>
              <a:ext uri="{FF2B5EF4-FFF2-40B4-BE49-F238E27FC236}">
                <a16:creationId xmlns:a16="http://schemas.microsoft.com/office/drawing/2014/main" id="{EA1E4650-AA0D-5044-A231-FEE0DB89DC8B}"/>
              </a:ext>
            </a:extLst>
          </p:cNvPr>
          <p:cNvSpPr txBox="1"/>
          <p:nvPr/>
        </p:nvSpPr>
        <p:spPr>
          <a:xfrm rot="5400000">
            <a:off x="10618407" y="2814396"/>
            <a:ext cx="1922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2,60m</a:t>
            </a:r>
          </a:p>
        </p:txBody>
      </p: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id="{244BDF46-21BC-E032-87BD-0F90B881362A}"/>
              </a:ext>
            </a:extLst>
          </p:cNvPr>
          <p:cNvCxnSpPr>
            <a:cxnSpLocks/>
          </p:cNvCxnSpPr>
          <p:nvPr/>
        </p:nvCxnSpPr>
        <p:spPr>
          <a:xfrm>
            <a:off x="11688361" y="5114925"/>
            <a:ext cx="0" cy="132088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ZoneTexte 100">
            <a:extLst>
              <a:ext uri="{FF2B5EF4-FFF2-40B4-BE49-F238E27FC236}">
                <a16:creationId xmlns:a16="http://schemas.microsoft.com/office/drawing/2014/main" id="{CB7510C2-D75D-73FD-C80C-E538E7238F9A}"/>
              </a:ext>
            </a:extLst>
          </p:cNvPr>
          <p:cNvSpPr txBox="1"/>
          <p:nvPr/>
        </p:nvSpPr>
        <p:spPr>
          <a:xfrm rot="5400000">
            <a:off x="11294360" y="5534590"/>
            <a:ext cx="1208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2,45m</a:t>
            </a:r>
          </a:p>
        </p:txBody>
      </p: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7330CD4C-477E-6432-E403-C0723D832446}"/>
              </a:ext>
            </a:extLst>
          </p:cNvPr>
          <p:cNvGrpSpPr/>
          <p:nvPr/>
        </p:nvGrpSpPr>
        <p:grpSpPr>
          <a:xfrm>
            <a:off x="5538352" y="5170531"/>
            <a:ext cx="520451" cy="1204008"/>
            <a:chOff x="5538352" y="5170531"/>
            <a:chExt cx="520451" cy="1204008"/>
          </a:xfrm>
        </p:grpSpPr>
        <p:sp>
          <p:nvSpPr>
            <p:cNvPr id="106" name="ZoneTexte 105">
              <a:extLst>
                <a:ext uri="{FF2B5EF4-FFF2-40B4-BE49-F238E27FC236}">
                  <a16:creationId xmlns:a16="http://schemas.microsoft.com/office/drawing/2014/main" id="{D22E2BE4-4504-3097-AB8D-B8DFFDF5A571}"/>
                </a:ext>
              </a:extLst>
            </p:cNvPr>
            <p:cNvSpPr txBox="1"/>
            <p:nvPr/>
          </p:nvSpPr>
          <p:spPr>
            <a:xfrm>
              <a:off x="5538352" y="5170531"/>
              <a:ext cx="514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07" name="ZoneTexte 106">
              <a:extLst>
                <a:ext uri="{FF2B5EF4-FFF2-40B4-BE49-F238E27FC236}">
                  <a16:creationId xmlns:a16="http://schemas.microsoft.com/office/drawing/2014/main" id="{BDA1EB96-FE0D-B1E0-9155-FB6138108AA9}"/>
                </a:ext>
              </a:extLst>
            </p:cNvPr>
            <p:cNvSpPr txBox="1"/>
            <p:nvPr/>
          </p:nvSpPr>
          <p:spPr>
            <a:xfrm>
              <a:off x="5538352" y="5584923"/>
              <a:ext cx="514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</a:rPr>
                <a:t>10</a:t>
              </a:r>
            </a:p>
          </p:txBody>
        </p:sp>
        <p:sp>
          <p:nvSpPr>
            <p:cNvPr id="108" name="ZoneTexte 107">
              <a:extLst>
                <a:ext uri="{FF2B5EF4-FFF2-40B4-BE49-F238E27FC236}">
                  <a16:creationId xmlns:a16="http://schemas.microsoft.com/office/drawing/2014/main" id="{6EEDCFCD-F475-4BBA-A0C0-A64DEF01A117}"/>
                </a:ext>
              </a:extLst>
            </p:cNvPr>
            <p:cNvSpPr txBox="1"/>
            <p:nvPr/>
          </p:nvSpPr>
          <p:spPr>
            <a:xfrm>
              <a:off x="5544017" y="6005207"/>
              <a:ext cx="514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</a:rPr>
                <a:t>19</a:t>
              </a:r>
            </a:p>
          </p:txBody>
        </p:sp>
      </p:grpSp>
      <p:grpSp>
        <p:nvGrpSpPr>
          <p:cNvPr id="110" name="Groupe 109">
            <a:extLst>
              <a:ext uri="{FF2B5EF4-FFF2-40B4-BE49-F238E27FC236}">
                <a16:creationId xmlns:a16="http://schemas.microsoft.com/office/drawing/2014/main" id="{C9A709C4-795F-61F9-6017-DD3C980AFBB2}"/>
              </a:ext>
            </a:extLst>
          </p:cNvPr>
          <p:cNvGrpSpPr/>
          <p:nvPr/>
        </p:nvGrpSpPr>
        <p:grpSpPr>
          <a:xfrm>
            <a:off x="6203016" y="5170531"/>
            <a:ext cx="520451" cy="1204008"/>
            <a:chOff x="5538352" y="5170531"/>
            <a:chExt cx="520451" cy="1204008"/>
          </a:xfrm>
        </p:grpSpPr>
        <p:sp>
          <p:nvSpPr>
            <p:cNvPr id="111" name="ZoneTexte 110">
              <a:extLst>
                <a:ext uri="{FF2B5EF4-FFF2-40B4-BE49-F238E27FC236}">
                  <a16:creationId xmlns:a16="http://schemas.microsoft.com/office/drawing/2014/main" id="{414C3326-3C06-3145-5336-9D2476B881DE}"/>
                </a:ext>
              </a:extLst>
            </p:cNvPr>
            <p:cNvSpPr txBox="1"/>
            <p:nvPr/>
          </p:nvSpPr>
          <p:spPr>
            <a:xfrm>
              <a:off x="5538352" y="5170531"/>
              <a:ext cx="514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12" name="ZoneTexte 111">
              <a:extLst>
                <a:ext uri="{FF2B5EF4-FFF2-40B4-BE49-F238E27FC236}">
                  <a16:creationId xmlns:a16="http://schemas.microsoft.com/office/drawing/2014/main" id="{77C5F65F-0492-B293-E2EA-E1E2B72478BD}"/>
                </a:ext>
              </a:extLst>
            </p:cNvPr>
            <p:cNvSpPr txBox="1"/>
            <p:nvPr/>
          </p:nvSpPr>
          <p:spPr>
            <a:xfrm>
              <a:off x="5538352" y="5584923"/>
              <a:ext cx="514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</a:rPr>
                <a:t>11</a:t>
              </a:r>
            </a:p>
          </p:txBody>
        </p:sp>
        <p:sp>
          <p:nvSpPr>
            <p:cNvPr id="113" name="ZoneTexte 112">
              <a:extLst>
                <a:ext uri="{FF2B5EF4-FFF2-40B4-BE49-F238E27FC236}">
                  <a16:creationId xmlns:a16="http://schemas.microsoft.com/office/drawing/2014/main" id="{FB7C4F51-CE67-615C-1B23-067531F1654E}"/>
                </a:ext>
              </a:extLst>
            </p:cNvPr>
            <p:cNvSpPr txBox="1"/>
            <p:nvPr/>
          </p:nvSpPr>
          <p:spPr>
            <a:xfrm>
              <a:off x="5544017" y="6005207"/>
              <a:ext cx="514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</a:rPr>
                <a:t>20</a:t>
              </a:r>
            </a:p>
          </p:txBody>
        </p: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9C8947DC-E5FA-EB08-CFC3-AB2D28AEDEB0}"/>
              </a:ext>
            </a:extLst>
          </p:cNvPr>
          <p:cNvGrpSpPr/>
          <p:nvPr/>
        </p:nvGrpSpPr>
        <p:grpSpPr>
          <a:xfrm>
            <a:off x="6854726" y="5167585"/>
            <a:ext cx="520451" cy="1204008"/>
            <a:chOff x="5538352" y="5170531"/>
            <a:chExt cx="520451" cy="1204008"/>
          </a:xfrm>
        </p:grpSpPr>
        <p:sp>
          <p:nvSpPr>
            <p:cNvPr id="115" name="ZoneTexte 114">
              <a:extLst>
                <a:ext uri="{FF2B5EF4-FFF2-40B4-BE49-F238E27FC236}">
                  <a16:creationId xmlns:a16="http://schemas.microsoft.com/office/drawing/2014/main" id="{1974B07A-32E6-DC97-2150-E257D15C5E5D}"/>
                </a:ext>
              </a:extLst>
            </p:cNvPr>
            <p:cNvSpPr txBox="1"/>
            <p:nvPr/>
          </p:nvSpPr>
          <p:spPr>
            <a:xfrm>
              <a:off x="5538352" y="5170531"/>
              <a:ext cx="514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16" name="ZoneTexte 115">
              <a:extLst>
                <a:ext uri="{FF2B5EF4-FFF2-40B4-BE49-F238E27FC236}">
                  <a16:creationId xmlns:a16="http://schemas.microsoft.com/office/drawing/2014/main" id="{A473D60D-0A66-B8B2-17B4-514AA8B3B24F}"/>
                </a:ext>
              </a:extLst>
            </p:cNvPr>
            <p:cNvSpPr txBox="1"/>
            <p:nvPr/>
          </p:nvSpPr>
          <p:spPr>
            <a:xfrm>
              <a:off x="5538352" y="5584923"/>
              <a:ext cx="514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</a:rPr>
                <a:t>12</a:t>
              </a:r>
            </a:p>
          </p:txBody>
        </p:sp>
        <p:sp>
          <p:nvSpPr>
            <p:cNvPr id="117" name="ZoneTexte 116">
              <a:extLst>
                <a:ext uri="{FF2B5EF4-FFF2-40B4-BE49-F238E27FC236}">
                  <a16:creationId xmlns:a16="http://schemas.microsoft.com/office/drawing/2014/main" id="{3621FBD1-F66A-D4DE-5D58-1C304ED999B6}"/>
                </a:ext>
              </a:extLst>
            </p:cNvPr>
            <p:cNvSpPr txBox="1"/>
            <p:nvPr/>
          </p:nvSpPr>
          <p:spPr>
            <a:xfrm>
              <a:off x="5544017" y="6005207"/>
              <a:ext cx="514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</a:rPr>
                <a:t>21</a:t>
              </a:r>
            </a:p>
          </p:txBody>
        </p:sp>
      </p:grpSp>
      <p:grpSp>
        <p:nvGrpSpPr>
          <p:cNvPr id="122" name="Groupe 121">
            <a:extLst>
              <a:ext uri="{FF2B5EF4-FFF2-40B4-BE49-F238E27FC236}">
                <a16:creationId xmlns:a16="http://schemas.microsoft.com/office/drawing/2014/main" id="{DBA96938-14A4-2F14-2383-AC1B4CA05EA6}"/>
              </a:ext>
            </a:extLst>
          </p:cNvPr>
          <p:cNvGrpSpPr/>
          <p:nvPr/>
        </p:nvGrpSpPr>
        <p:grpSpPr>
          <a:xfrm>
            <a:off x="7504477" y="5167585"/>
            <a:ext cx="520451" cy="1204008"/>
            <a:chOff x="5538352" y="5170531"/>
            <a:chExt cx="520451" cy="1204008"/>
          </a:xfrm>
        </p:grpSpPr>
        <p:sp>
          <p:nvSpPr>
            <p:cNvPr id="123" name="ZoneTexte 122">
              <a:extLst>
                <a:ext uri="{FF2B5EF4-FFF2-40B4-BE49-F238E27FC236}">
                  <a16:creationId xmlns:a16="http://schemas.microsoft.com/office/drawing/2014/main" id="{B8FBE689-C117-F9BD-DDDD-77EBC7E24BB4}"/>
                </a:ext>
              </a:extLst>
            </p:cNvPr>
            <p:cNvSpPr txBox="1"/>
            <p:nvPr/>
          </p:nvSpPr>
          <p:spPr>
            <a:xfrm>
              <a:off x="5538352" y="5170531"/>
              <a:ext cx="514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124" name="ZoneTexte 123">
              <a:extLst>
                <a:ext uri="{FF2B5EF4-FFF2-40B4-BE49-F238E27FC236}">
                  <a16:creationId xmlns:a16="http://schemas.microsoft.com/office/drawing/2014/main" id="{EC39F26A-1411-003E-0357-86495C3BCA06}"/>
                </a:ext>
              </a:extLst>
            </p:cNvPr>
            <p:cNvSpPr txBox="1"/>
            <p:nvPr/>
          </p:nvSpPr>
          <p:spPr>
            <a:xfrm>
              <a:off x="5538352" y="5584923"/>
              <a:ext cx="514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</a:rPr>
                <a:t>13</a:t>
              </a:r>
            </a:p>
          </p:txBody>
        </p:sp>
        <p:sp>
          <p:nvSpPr>
            <p:cNvPr id="125" name="ZoneTexte 124">
              <a:extLst>
                <a:ext uri="{FF2B5EF4-FFF2-40B4-BE49-F238E27FC236}">
                  <a16:creationId xmlns:a16="http://schemas.microsoft.com/office/drawing/2014/main" id="{F8966608-C8A5-2EEE-39AA-30283F0511B6}"/>
                </a:ext>
              </a:extLst>
            </p:cNvPr>
            <p:cNvSpPr txBox="1"/>
            <p:nvPr/>
          </p:nvSpPr>
          <p:spPr>
            <a:xfrm>
              <a:off x="5544017" y="6005207"/>
              <a:ext cx="514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</a:rPr>
                <a:t>22</a:t>
              </a:r>
            </a:p>
          </p:txBody>
        </p:sp>
      </p:grpSp>
      <p:grpSp>
        <p:nvGrpSpPr>
          <p:cNvPr id="126" name="Groupe 125">
            <a:extLst>
              <a:ext uri="{FF2B5EF4-FFF2-40B4-BE49-F238E27FC236}">
                <a16:creationId xmlns:a16="http://schemas.microsoft.com/office/drawing/2014/main" id="{FBC5B1BB-A151-F3E0-7920-65242CC59D95}"/>
              </a:ext>
            </a:extLst>
          </p:cNvPr>
          <p:cNvGrpSpPr/>
          <p:nvPr/>
        </p:nvGrpSpPr>
        <p:grpSpPr>
          <a:xfrm>
            <a:off x="8169141" y="5167585"/>
            <a:ext cx="520451" cy="1204008"/>
            <a:chOff x="5538352" y="5170531"/>
            <a:chExt cx="520451" cy="1204008"/>
          </a:xfrm>
        </p:grpSpPr>
        <p:sp>
          <p:nvSpPr>
            <p:cNvPr id="127" name="ZoneTexte 126">
              <a:extLst>
                <a:ext uri="{FF2B5EF4-FFF2-40B4-BE49-F238E27FC236}">
                  <a16:creationId xmlns:a16="http://schemas.microsoft.com/office/drawing/2014/main" id="{8C861DEF-34DE-13E9-B2F9-38743571676C}"/>
                </a:ext>
              </a:extLst>
            </p:cNvPr>
            <p:cNvSpPr txBox="1"/>
            <p:nvPr/>
          </p:nvSpPr>
          <p:spPr>
            <a:xfrm>
              <a:off x="5538352" y="5170531"/>
              <a:ext cx="514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128" name="ZoneTexte 127">
              <a:extLst>
                <a:ext uri="{FF2B5EF4-FFF2-40B4-BE49-F238E27FC236}">
                  <a16:creationId xmlns:a16="http://schemas.microsoft.com/office/drawing/2014/main" id="{05FD2887-1936-5C61-F2ED-34AE969DD3E2}"/>
                </a:ext>
              </a:extLst>
            </p:cNvPr>
            <p:cNvSpPr txBox="1"/>
            <p:nvPr/>
          </p:nvSpPr>
          <p:spPr>
            <a:xfrm>
              <a:off x="5538352" y="5584923"/>
              <a:ext cx="514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</a:rPr>
                <a:t>14</a:t>
              </a:r>
            </a:p>
          </p:txBody>
        </p:sp>
        <p:sp>
          <p:nvSpPr>
            <p:cNvPr id="129" name="ZoneTexte 128">
              <a:extLst>
                <a:ext uri="{FF2B5EF4-FFF2-40B4-BE49-F238E27FC236}">
                  <a16:creationId xmlns:a16="http://schemas.microsoft.com/office/drawing/2014/main" id="{BB99AC44-0A22-9333-3792-8F67710D891D}"/>
                </a:ext>
              </a:extLst>
            </p:cNvPr>
            <p:cNvSpPr txBox="1"/>
            <p:nvPr/>
          </p:nvSpPr>
          <p:spPr>
            <a:xfrm>
              <a:off x="5544017" y="6005207"/>
              <a:ext cx="514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</a:rPr>
                <a:t>23</a:t>
              </a:r>
            </a:p>
          </p:txBody>
        </p:sp>
      </p:grpSp>
      <p:grpSp>
        <p:nvGrpSpPr>
          <p:cNvPr id="130" name="Groupe 129">
            <a:extLst>
              <a:ext uri="{FF2B5EF4-FFF2-40B4-BE49-F238E27FC236}">
                <a16:creationId xmlns:a16="http://schemas.microsoft.com/office/drawing/2014/main" id="{263DAB9F-7687-C908-5A11-7134F3CCE38A}"/>
              </a:ext>
            </a:extLst>
          </p:cNvPr>
          <p:cNvGrpSpPr/>
          <p:nvPr/>
        </p:nvGrpSpPr>
        <p:grpSpPr>
          <a:xfrm>
            <a:off x="8820851" y="5164639"/>
            <a:ext cx="520451" cy="1204008"/>
            <a:chOff x="5538352" y="5170531"/>
            <a:chExt cx="520451" cy="1204008"/>
          </a:xfrm>
        </p:grpSpPr>
        <p:sp>
          <p:nvSpPr>
            <p:cNvPr id="131" name="ZoneTexte 130">
              <a:extLst>
                <a:ext uri="{FF2B5EF4-FFF2-40B4-BE49-F238E27FC236}">
                  <a16:creationId xmlns:a16="http://schemas.microsoft.com/office/drawing/2014/main" id="{544BE564-DF35-C469-AF59-DB24BDD92D1F}"/>
                </a:ext>
              </a:extLst>
            </p:cNvPr>
            <p:cNvSpPr txBox="1"/>
            <p:nvPr/>
          </p:nvSpPr>
          <p:spPr>
            <a:xfrm>
              <a:off x="5538352" y="5170531"/>
              <a:ext cx="514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132" name="ZoneTexte 131">
              <a:extLst>
                <a:ext uri="{FF2B5EF4-FFF2-40B4-BE49-F238E27FC236}">
                  <a16:creationId xmlns:a16="http://schemas.microsoft.com/office/drawing/2014/main" id="{463F3F25-02F5-1DF4-5A4D-C517B4F085F7}"/>
                </a:ext>
              </a:extLst>
            </p:cNvPr>
            <p:cNvSpPr txBox="1"/>
            <p:nvPr/>
          </p:nvSpPr>
          <p:spPr>
            <a:xfrm>
              <a:off x="5538352" y="5584923"/>
              <a:ext cx="514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</a:rPr>
                <a:t>15</a:t>
              </a:r>
            </a:p>
          </p:txBody>
        </p:sp>
        <p:sp>
          <p:nvSpPr>
            <p:cNvPr id="133" name="ZoneTexte 132">
              <a:extLst>
                <a:ext uri="{FF2B5EF4-FFF2-40B4-BE49-F238E27FC236}">
                  <a16:creationId xmlns:a16="http://schemas.microsoft.com/office/drawing/2014/main" id="{73E4D6A4-94A3-DCE2-9846-E4B32C5169E5}"/>
                </a:ext>
              </a:extLst>
            </p:cNvPr>
            <p:cNvSpPr txBox="1"/>
            <p:nvPr/>
          </p:nvSpPr>
          <p:spPr>
            <a:xfrm>
              <a:off x="5544017" y="6005207"/>
              <a:ext cx="514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</a:rPr>
                <a:t>24</a:t>
              </a:r>
            </a:p>
          </p:txBody>
        </p:sp>
      </p:grpSp>
      <p:grpSp>
        <p:nvGrpSpPr>
          <p:cNvPr id="134" name="Groupe 133">
            <a:extLst>
              <a:ext uri="{FF2B5EF4-FFF2-40B4-BE49-F238E27FC236}">
                <a16:creationId xmlns:a16="http://schemas.microsoft.com/office/drawing/2014/main" id="{A321939E-D90F-2B0E-95C5-C5859CE8F2A5}"/>
              </a:ext>
            </a:extLst>
          </p:cNvPr>
          <p:cNvGrpSpPr/>
          <p:nvPr/>
        </p:nvGrpSpPr>
        <p:grpSpPr>
          <a:xfrm>
            <a:off x="9468643" y="5164639"/>
            <a:ext cx="520451" cy="1204008"/>
            <a:chOff x="5538352" y="5170531"/>
            <a:chExt cx="520451" cy="1204008"/>
          </a:xfrm>
        </p:grpSpPr>
        <p:sp>
          <p:nvSpPr>
            <p:cNvPr id="135" name="ZoneTexte 134">
              <a:extLst>
                <a:ext uri="{FF2B5EF4-FFF2-40B4-BE49-F238E27FC236}">
                  <a16:creationId xmlns:a16="http://schemas.microsoft.com/office/drawing/2014/main" id="{2C95E56F-4119-2A71-5DCA-F9A0A4665F81}"/>
                </a:ext>
              </a:extLst>
            </p:cNvPr>
            <p:cNvSpPr txBox="1"/>
            <p:nvPr/>
          </p:nvSpPr>
          <p:spPr>
            <a:xfrm>
              <a:off x="5538352" y="5170531"/>
              <a:ext cx="514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136" name="ZoneTexte 135">
              <a:extLst>
                <a:ext uri="{FF2B5EF4-FFF2-40B4-BE49-F238E27FC236}">
                  <a16:creationId xmlns:a16="http://schemas.microsoft.com/office/drawing/2014/main" id="{A5E24838-C4AC-FAFB-9666-C1307A84B2A7}"/>
                </a:ext>
              </a:extLst>
            </p:cNvPr>
            <p:cNvSpPr txBox="1"/>
            <p:nvPr/>
          </p:nvSpPr>
          <p:spPr>
            <a:xfrm>
              <a:off x="5538352" y="5584923"/>
              <a:ext cx="514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</a:rPr>
                <a:t>16</a:t>
              </a:r>
            </a:p>
          </p:txBody>
        </p:sp>
        <p:sp>
          <p:nvSpPr>
            <p:cNvPr id="137" name="ZoneTexte 136">
              <a:extLst>
                <a:ext uri="{FF2B5EF4-FFF2-40B4-BE49-F238E27FC236}">
                  <a16:creationId xmlns:a16="http://schemas.microsoft.com/office/drawing/2014/main" id="{F7995145-13F7-02B5-F6E5-DFFAACFEF069}"/>
                </a:ext>
              </a:extLst>
            </p:cNvPr>
            <p:cNvSpPr txBox="1"/>
            <p:nvPr/>
          </p:nvSpPr>
          <p:spPr>
            <a:xfrm>
              <a:off x="5544017" y="6005207"/>
              <a:ext cx="514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</a:rPr>
                <a:t>25</a:t>
              </a:r>
            </a:p>
          </p:txBody>
        </p:sp>
      </p:grpSp>
      <p:grpSp>
        <p:nvGrpSpPr>
          <p:cNvPr id="138" name="Groupe 137">
            <a:extLst>
              <a:ext uri="{FF2B5EF4-FFF2-40B4-BE49-F238E27FC236}">
                <a16:creationId xmlns:a16="http://schemas.microsoft.com/office/drawing/2014/main" id="{2F785F72-8260-19FB-A0CB-C4138FB89A98}"/>
              </a:ext>
            </a:extLst>
          </p:cNvPr>
          <p:cNvGrpSpPr/>
          <p:nvPr/>
        </p:nvGrpSpPr>
        <p:grpSpPr>
          <a:xfrm>
            <a:off x="10133307" y="5164639"/>
            <a:ext cx="520451" cy="1204008"/>
            <a:chOff x="5538352" y="5170531"/>
            <a:chExt cx="520451" cy="1204008"/>
          </a:xfrm>
        </p:grpSpPr>
        <p:sp>
          <p:nvSpPr>
            <p:cNvPr id="139" name="ZoneTexte 138">
              <a:extLst>
                <a:ext uri="{FF2B5EF4-FFF2-40B4-BE49-F238E27FC236}">
                  <a16:creationId xmlns:a16="http://schemas.microsoft.com/office/drawing/2014/main" id="{A044B53E-431F-F015-E2B1-5D17DC651ED6}"/>
                </a:ext>
              </a:extLst>
            </p:cNvPr>
            <p:cNvSpPr txBox="1"/>
            <p:nvPr/>
          </p:nvSpPr>
          <p:spPr>
            <a:xfrm>
              <a:off x="5538352" y="5170531"/>
              <a:ext cx="514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140" name="ZoneTexte 139">
              <a:extLst>
                <a:ext uri="{FF2B5EF4-FFF2-40B4-BE49-F238E27FC236}">
                  <a16:creationId xmlns:a16="http://schemas.microsoft.com/office/drawing/2014/main" id="{1E8E1BEB-DF2F-EC25-E34C-1507B79C8E25}"/>
                </a:ext>
              </a:extLst>
            </p:cNvPr>
            <p:cNvSpPr txBox="1"/>
            <p:nvPr/>
          </p:nvSpPr>
          <p:spPr>
            <a:xfrm>
              <a:off x="5538352" y="5584923"/>
              <a:ext cx="514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</a:rPr>
                <a:t>17</a:t>
              </a:r>
            </a:p>
          </p:txBody>
        </p:sp>
        <p:sp>
          <p:nvSpPr>
            <p:cNvPr id="141" name="ZoneTexte 140">
              <a:extLst>
                <a:ext uri="{FF2B5EF4-FFF2-40B4-BE49-F238E27FC236}">
                  <a16:creationId xmlns:a16="http://schemas.microsoft.com/office/drawing/2014/main" id="{1FD3B8E2-E6AA-536C-9629-6858ECB434BA}"/>
                </a:ext>
              </a:extLst>
            </p:cNvPr>
            <p:cNvSpPr txBox="1"/>
            <p:nvPr/>
          </p:nvSpPr>
          <p:spPr>
            <a:xfrm>
              <a:off x="5544017" y="6005207"/>
              <a:ext cx="514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</a:rPr>
                <a:t>26</a:t>
              </a:r>
            </a:p>
          </p:txBody>
        </p:sp>
      </p:grpSp>
      <p:grpSp>
        <p:nvGrpSpPr>
          <p:cNvPr id="142" name="Groupe 141">
            <a:extLst>
              <a:ext uri="{FF2B5EF4-FFF2-40B4-BE49-F238E27FC236}">
                <a16:creationId xmlns:a16="http://schemas.microsoft.com/office/drawing/2014/main" id="{D41D1D2A-AB8C-AE1D-FC32-2EB3BCE9B20A}"/>
              </a:ext>
            </a:extLst>
          </p:cNvPr>
          <p:cNvGrpSpPr/>
          <p:nvPr/>
        </p:nvGrpSpPr>
        <p:grpSpPr>
          <a:xfrm>
            <a:off x="10785017" y="5161693"/>
            <a:ext cx="520451" cy="1204008"/>
            <a:chOff x="5538352" y="5170531"/>
            <a:chExt cx="520451" cy="1204008"/>
          </a:xfrm>
        </p:grpSpPr>
        <p:sp>
          <p:nvSpPr>
            <p:cNvPr id="143" name="ZoneTexte 142">
              <a:extLst>
                <a:ext uri="{FF2B5EF4-FFF2-40B4-BE49-F238E27FC236}">
                  <a16:creationId xmlns:a16="http://schemas.microsoft.com/office/drawing/2014/main" id="{BD3686E7-5340-ED70-7B4E-D10823358FA9}"/>
                </a:ext>
              </a:extLst>
            </p:cNvPr>
            <p:cNvSpPr txBox="1"/>
            <p:nvPr/>
          </p:nvSpPr>
          <p:spPr>
            <a:xfrm>
              <a:off x="5538352" y="5170531"/>
              <a:ext cx="514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</a:rPr>
                <a:t>9</a:t>
              </a:r>
            </a:p>
          </p:txBody>
        </p:sp>
        <p:sp>
          <p:nvSpPr>
            <p:cNvPr id="144" name="ZoneTexte 143">
              <a:extLst>
                <a:ext uri="{FF2B5EF4-FFF2-40B4-BE49-F238E27FC236}">
                  <a16:creationId xmlns:a16="http://schemas.microsoft.com/office/drawing/2014/main" id="{9643939D-7B8E-E196-5C44-520EA3C500D7}"/>
                </a:ext>
              </a:extLst>
            </p:cNvPr>
            <p:cNvSpPr txBox="1"/>
            <p:nvPr/>
          </p:nvSpPr>
          <p:spPr>
            <a:xfrm>
              <a:off x="5538352" y="5584923"/>
              <a:ext cx="514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</a:rPr>
                <a:t>18</a:t>
              </a:r>
            </a:p>
          </p:txBody>
        </p:sp>
        <p:sp>
          <p:nvSpPr>
            <p:cNvPr id="145" name="ZoneTexte 144">
              <a:extLst>
                <a:ext uri="{FF2B5EF4-FFF2-40B4-BE49-F238E27FC236}">
                  <a16:creationId xmlns:a16="http://schemas.microsoft.com/office/drawing/2014/main" id="{4532EDA6-ADF8-9BFF-AB21-CFEDAD3C99C4}"/>
                </a:ext>
              </a:extLst>
            </p:cNvPr>
            <p:cNvSpPr txBox="1"/>
            <p:nvPr/>
          </p:nvSpPr>
          <p:spPr>
            <a:xfrm>
              <a:off x="5544017" y="6005207"/>
              <a:ext cx="514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</a:rPr>
                <a:t>27</a:t>
              </a:r>
            </a:p>
          </p:txBody>
        </p:sp>
      </p:grpSp>
      <p:pic>
        <p:nvPicPr>
          <p:cNvPr id="2" name="Image 1" descr="Une image contenant texte, Polic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DF74BE96-64F0-6BF1-759D-935AAB9921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132" y="198955"/>
            <a:ext cx="891569" cy="38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14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5540" y="1617850"/>
            <a:ext cx="4425827" cy="4712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800" b="1" u="sng" dirty="0">
                <a:solidFill>
                  <a:srgbClr val="1A5632"/>
                </a:solidFill>
                <a:latin typeface="Calibri" panose="020F0502020204030204" pitchFamily="34" charset="0"/>
                <a:ea typeface="Futura Medium" charset="0"/>
                <a:cs typeface="Calibri" panose="020F0502020204030204" pitchFamily="34" charset="0"/>
              </a:rPr>
              <a:t>Remorque fourgon 2 essieux</a:t>
            </a:r>
          </a:p>
          <a:p>
            <a:pPr algn="just">
              <a:lnSpc>
                <a:spcPct val="150000"/>
              </a:lnSpc>
            </a:pPr>
            <a:r>
              <a:rPr lang="fr-FR" sz="1200" b="1" dirty="0">
                <a:solidFill>
                  <a:srgbClr val="1A5632"/>
                </a:solidFill>
                <a:highlight>
                  <a:srgbClr val="FFFF00"/>
                </a:highlight>
                <a:latin typeface="Calibri" panose="020F0502020204030204" pitchFamily="34" charset="0"/>
                <a:ea typeface="Futura Medium" charset="0"/>
                <a:cs typeface="Calibri" panose="020F0502020204030204" pitchFamily="34" charset="0"/>
              </a:rPr>
              <a:t>VENDU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Nombre : </a:t>
            </a:r>
            <a:r>
              <a:rPr lang="fr-FR" dirty="0">
                <a:solidFill>
                  <a:schemeClr val="accent2"/>
                </a:solidFill>
              </a:rPr>
              <a:t>1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Hauteur intérieure : </a:t>
            </a:r>
            <a:r>
              <a:rPr lang="fr-FR" dirty="0">
                <a:solidFill>
                  <a:schemeClr val="accent2"/>
                </a:solidFill>
              </a:rPr>
              <a:t>2,70m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Largeur intérieure : </a:t>
            </a:r>
            <a:r>
              <a:rPr lang="fr-FR" dirty="0">
                <a:solidFill>
                  <a:schemeClr val="accent2"/>
                </a:solidFill>
              </a:rPr>
              <a:t>2,50m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Longueur : </a:t>
            </a:r>
            <a:r>
              <a:rPr lang="fr-FR" dirty="0">
                <a:solidFill>
                  <a:schemeClr val="accent2"/>
                </a:solidFill>
              </a:rPr>
              <a:t>11,48m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Poids transporté : </a:t>
            </a:r>
            <a:r>
              <a:rPr lang="fr-FR" dirty="0">
                <a:solidFill>
                  <a:schemeClr val="accent2"/>
                </a:solidFill>
              </a:rPr>
              <a:t>jusqu’à 24,25 tonnes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Volume : </a:t>
            </a:r>
            <a:r>
              <a:rPr lang="fr-FR" dirty="0">
                <a:solidFill>
                  <a:schemeClr val="accent2"/>
                </a:solidFill>
              </a:rPr>
              <a:t>77 m3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Capacité palettes 80*120 : </a:t>
            </a:r>
            <a:r>
              <a:rPr lang="fr-FR" dirty="0">
                <a:solidFill>
                  <a:schemeClr val="accent2"/>
                </a:solidFill>
              </a:rPr>
              <a:t>28 palettes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Capacité palettes 100*120 : </a:t>
            </a:r>
            <a:r>
              <a:rPr lang="fr-FR" dirty="0">
                <a:solidFill>
                  <a:schemeClr val="accent2"/>
                </a:solidFill>
              </a:rPr>
              <a:t>22 palettes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Disposition « Camion-remorque » possible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9530" y="240355"/>
            <a:ext cx="990600" cy="381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-7897"/>
            <a:ext cx="12192000" cy="861709"/>
          </a:xfrm>
          <a:prstGeom prst="rect">
            <a:avLst/>
          </a:prstGeom>
          <a:solidFill>
            <a:srgbClr val="1A5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43" y="1057206"/>
            <a:ext cx="990271" cy="478552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4174800" y="1244375"/>
            <a:ext cx="7978576" cy="5514983"/>
            <a:chOff x="4174800" y="1244375"/>
            <a:chExt cx="7978576" cy="5514983"/>
          </a:xfrm>
        </p:grpSpPr>
        <p:grpSp>
          <p:nvGrpSpPr>
            <p:cNvPr id="5" name="Groupe 4"/>
            <p:cNvGrpSpPr/>
            <p:nvPr/>
          </p:nvGrpSpPr>
          <p:grpSpPr>
            <a:xfrm>
              <a:off x="4174800" y="1244375"/>
              <a:ext cx="7978576" cy="5514983"/>
              <a:chOff x="4174800" y="1244375"/>
              <a:chExt cx="7978576" cy="5514983"/>
            </a:xfrm>
          </p:grpSpPr>
          <p:grpSp>
            <p:nvGrpSpPr>
              <p:cNvPr id="26" name="Groupe 25"/>
              <p:cNvGrpSpPr/>
              <p:nvPr/>
            </p:nvGrpSpPr>
            <p:grpSpPr>
              <a:xfrm>
                <a:off x="4174800" y="1535758"/>
                <a:ext cx="7978576" cy="5223600"/>
                <a:chOff x="4635500" y="1786980"/>
                <a:chExt cx="6598489" cy="4728120"/>
              </a:xfrm>
            </p:grpSpPr>
            <p:grpSp>
              <p:nvGrpSpPr>
                <p:cNvPr id="7" name="Groupe 6"/>
                <p:cNvGrpSpPr/>
                <p:nvPr/>
              </p:nvGrpSpPr>
              <p:grpSpPr>
                <a:xfrm>
                  <a:off x="4635500" y="2159000"/>
                  <a:ext cx="6261100" cy="4356100"/>
                  <a:chOff x="3985146" y="1634400"/>
                  <a:chExt cx="8206854" cy="5223600"/>
                </a:xfrm>
              </p:grpSpPr>
              <p:pic>
                <p:nvPicPr>
                  <p:cNvPr id="2" name="Image 1"/>
                  <p:cNvPicPr>
                    <a:picLocks/>
                  </p:cNvPicPr>
                  <p:nvPr/>
                </p:nvPicPr>
                <p:blipFill rotWithShape="1">
                  <a:blip r:embed="rId5"/>
                  <a:srcRect l="73435" t="24407" r="8112" b="8840"/>
                  <a:stretch/>
                </p:blipFill>
                <p:spPr>
                  <a:xfrm>
                    <a:off x="4174800" y="1634400"/>
                    <a:ext cx="8017200" cy="5223600"/>
                  </a:xfrm>
                  <a:prstGeom prst="rect">
                    <a:avLst/>
                  </a:prstGeom>
                </p:spPr>
              </p:pic>
              <p:sp>
                <p:nvSpPr>
                  <p:cNvPr id="4" name="Rectangle 3"/>
                  <p:cNvSpPr/>
                  <p:nvPr/>
                </p:nvSpPr>
                <p:spPr>
                  <a:xfrm>
                    <a:off x="3985146" y="3739487"/>
                    <a:ext cx="8206854" cy="105087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cxnSp>
              <p:nvCxnSpPr>
                <p:cNvPr id="17" name="Connecteur droit avec flèche 16"/>
                <p:cNvCxnSpPr/>
                <p:nvPr/>
              </p:nvCxnSpPr>
              <p:spPr>
                <a:xfrm>
                  <a:off x="5895976" y="2154238"/>
                  <a:ext cx="4486275" cy="476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necteur droit avec flèche 17"/>
                <p:cNvCxnSpPr/>
                <p:nvPr/>
              </p:nvCxnSpPr>
              <p:spPr>
                <a:xfrm flipV="1">
                  <a:off x="10775388" y="2301875"/>
                  <a:ext cx="6912" cy="1500647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necteur droit avec flèche 19"/>
                <p:cNvCxnSpPr/>
                <p:nvPr/>
              </p:nvCxnSpPr>
              <p:spPr>
                <a:xfrm flipV="1">
                  <a:off x="10896600" y="5086350"/>
                  <a:ext cx="0" cy="123604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ZoneTexte 22"/>
                <p:cNvSpPr txBox="1"/>
                <p:nvPr/>
              </p:nvSpPr>
              <p:spPr>
                <a:xfrm>
                  <a:off x="5895975" y="1786980"/>
                  <a:ext cx="44862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dirty="0">
                      <a:latin typeface="Arial Black" panose="020B0A04020102020204" pitchFamily="34" charset="0"/>
                    </a:rPr>
                    <a:t>11,48m</a:t>
                  </a:r>
                </a:p>
              </p:txBody>
            </p:sp>
            <p:sp>
              <p:nvSpPr>
                <p:cNvPr id="24" name="ZoneTexte 23"/>
                <p:cNvSpPr txBox="1"/>
                <p:nvPr/>
              </p:nvSpPr>
              <p:spPr>
                <a:xfrm rot="5400000">
                  <a:off x="10213187" y="2899475"/>
                  <a:ext cx="1500646" cy="3054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dirty="0">
                      <a:latin typeface="Arial Black" panose="020B0A04020102020204" pitchFamily="34" charset="0"/>
                    </a:rPr>
                    <a:t>2,70m</a:t>
                  </a:r>
                </a:p>
              </p:txBody>
            </p:sp>
            <p:sp>
              <p:nvSpPr>
                <p:cNvPr id="25" name="ZoneTexte 24"/>
                <p:cNvSpPr txBox="1"/>
                <p:nvPr/>
              </p:nvSpPr>
              <p:spPr>
                <a:xfrm rot="5400000">
                  <a:off x="10463241" y="5551652"/>
                  <a:ext cx="1236050" cy="3054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dirty="0">
                      <a:latin typeface="Arial Black" panose="020B0A04020102020204" pitchFamily="34" charset="0"/>
                    </a:rPr>
                    <a:t>2,50m</a:t>
                  </a:r>
                </a:p>
              </p:txBody>
            </p:sp>
          </p:grpSp>
          <p:sp>
            <p:nvSpPr>
              <p:cNvPr id="19" name="ZoneTexte 1"/>
              <p:cNvSpPr txBox="1"/>
              <p:nvPr/>
            </p:nvSpPr>
            <p:spPr>
              <a:xfrm>
                <a:off x="9704388" y="1244375"/>
                <a:ext cx="233587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1200" dirty="0">
                    <a:solidFill>
                      <a:srgbClr val="1A5632"/>
                    </a:solidFill>
                  </a:rPr>
                  <a:t>Vue standard</a:t>
                </a:r>
              </a:p>
            </p:txBody>
          </p:sp>
          <p:sp>
            <p:nvSpPr>
              <p:cNvPr id="21" name="ZoneTexte 20"/>
              <p:cNvSpPr txBox="1"/>
              <p:nvPr/>
            </p:nvSpPr>
            <p:spPr>
              <a:xfrm>
                <a:off x="9745009" y="4627900"/>
                <a:ext cx="233587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1200" dirty="0">
                    <a:solidFill>
                      <a:srgbClr val="1A5632"/>
                    </a:solidFill>
                  </a:rPr>
                  <a:t>Vue du dessus</a:t>
                </a:r>
              </a:p>
            </p:txBody>
          </p:sp>
        </p:grpSp>
        <p:grpSp>
          <p:nvGrpSpPr>
            <p:cNvPr id="22" name="Groupe 21"/>
            <p:cNvGrpSpPr/>
            <p:nvPr/>
          </p:nvGrpSpPr>
          <p:grpSpPr>
            <a:xfrm>
              <a:off x="5191881" y="5406054"/>
              <a:ext cx="6287970" cy="912081"/>
              <a:chOff x="4945758" y="5436946"/>
              <a:chExt cx="5399660" cy="912081"/>
            </a:xfrm>
          </p:grpSpPr>
          <p:grpSp>
            <p:nvGrpSpPr>
              <p:cNvPr id="27" name="Groupe 26"/>
              <p:cNvGrpSpPr/>
              <p:nvPr/>
            </p:nvGrpSpPr>
            <p:grpSpPr>
              <a:xfrm>
                <a:off x="4945758" y="5436946"/>
                <a:ext cx="5391023" cy="323738"/>
                <a:chOff x="4945758" y="5436946"/>
                <a:chExt cx="5391023" cy="323738"/>
              </a:xfrm>
            </p:grpSpPr>
            <p:grpSp>
              <p:nvGrpSpPr>
                <p:cNvPr id="50" name="Groupe 49"/>
                <p:cNvGrpSpPr/>
                <p:nvPr/>
              </p:nvGrpSpPr>
              <p:grpSpPr>
                <a:xfrm>
                  <a:off x="4945758" y="5436946"/>
                  <a:ext cx="1529343" cy="307777"/>
                  <a:chOff x="4945758" y="5436946"/>
                  <a:chExt cx="1529343" cy="307777"/>
                </a:xfrm>
              </p:grpSpPr>
              <p:sp>
                <p:nvSpPr>
                  <p:cNvPr id="67" name="ZoneTexte 66"/>
                  <p:cNvSpPr txBox="1"/>
                  <p:nvPr/>
                </p:nvSpPr>
                <p:spPr>
                  <a:xfrm>
                    <a:off x="4945758" y="5436946"/>
                    <a:ext cx="38338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400" dirty="0">
                        <a:solidFill>
                          <a:schemeClr val="bg1"/>
                        </a:solidFill>
                      </a:rPr>
                      <a:t>1</a:t>
                    </a:r>
                  </a:p>
                </p:txBody>
              </p:sp>
              <p:sp>
                <p:nvSpPr>
                  <p:cNvPr id="68" name="ZoneTexte 67"/>
                  <p:cNvSpPr txBox="1"/>
                  <p:nvPr/>
                </p:nvSpPr>
                <p:spPr>
                  <a:xfrm>
                    <a:off x="5325287" y="5436946"/>
                    <a:ext cx="38338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400" dirty="0">
                        <a:solidFill>
                          <a:schemeClr val="bg1"/>
                        </a:solidFill>
                      </a:rPr>
                      <a:t>2</a:t>
                    </a:r>
                  </a:p>
                </p:txBody>
              </p:sp>
              <p:sp>
                <p:nvSpPr>
                  <p:cNvPr id="69" name="ZoneTexte 68"/>
                  <p:cNvSpPr txBox="1"/>
                  <p:nvPr/>
                </p:nvSpPr>
                <p:spPr>
                  <a:xfrm>
                    <a:off x="5712191" y="5436946"/>
                    <a:ext cx="38338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400" dirty="0">
                        <a:solidFill>
                          <a:schemeClr val="bg1"/>
                        </a:solidFill>
                      </a:rPr>
                      <a:t>3</a:t>
                    </a:r>
                  </a:p>
                </p:txBody>
              </p:sp>
              <p:sp>
                <p:nvSpPr>
                  <p:cNvPr id="70" name="ZoneTexte 69"/>
                  <p:cNvSpPr txBox="1"/>
                  <p:nvPr/>
                </p:nvSpPr>
                <p:spPr>
                  <a:xfrm>
                    <a:off x="6091720" y="5436946"/>
                    <a:ext cx="38338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400" dirty="0">
                        <a:solidFill>
                          <a:schemeClr val="bg1"/>
                        </a:solidFill>
                      </a:rPr>
                      <a:t>4</a:t>
                    </a:r>
                  </a:p>
                </p:txBody>
              </p:sp>
            </p:grpSp>
            <p:grpSp>
              <p:nvGrpSpPr>
                <p:cNvPr id="51" name="Groupe 50"/>
                <p:cNvGrpSpPr/>
                <p:nvPr/>
              </p:nvGrpSpPr>
              <p:grpSpPr>
                <a:xfrm>
                  <a:off x="6469918" y="5436946"/>
                  <a:ext cx="1529343" cy="307777"/>
                  <a:chOff x="4945758" y="5436946"/>
                  <a:chExt cx="1529343" cy="307777"/>
                </a:xfrm>
              </p:grpSpPr>
              <p:sp>
                <p:nvSpPr>
                  <p:cNvPr id="63" name="ZoneTexte 62"/>
                  <p:cNvSpPr txBox="1"/>
                  <p:nvPr/>
                </p:nvSpPr>
                <p:spPr>
                  <a:xfrm>
                    <a:off x="4945758" y="5436946"/>
                    <a:ext cx="38338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400" dirty="0">
                        <a:solidFill>
                          <a:schemeClr val="bg1"/>
                        </a:solidFill>
                      </a:rPr>
                      <a:t>5</a:t>
                    </a:r>
                  </a:p>
                </p:txBody>
              </p:sp>
              <p:sp>
                <p:nvSpPr>
                  <p:cNvPr id="64" name="ZoneTexte 63"/>
                  <p:cNvSpPr txBox="1"/>
                  <p:nvPr/>
                </p:nvSpPr>
                <p:spPr>
                  <a:xfrm>
                    <a:off x="5325287" y="5436946"/>
                    <a:ext cx="38338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400" dirty="0">
                        <a:solidFill>
                          <a:schemeClr val="bg1"/>
                        </a:solidFill>
                      </a:rPr>
                      <a:t>6</a:t>
                    </a:r>
                  </a:p>
                </p:txBody>
              </p:sp>
              <p:sp>
                <p:nvSpPr>
                  <p:cNvPr id="65" name="ZoneTexte 64"/>
                  <p:cNvSpPr txBox="1"/>
                  <p:nvPr/>
                </p:nvSpPr>
                <p:spPr>
                  <a:xfrm>
                    <a:off x="5712191" y="5436946"/>
                    <a:ext cx="38338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400" dirty="0">
                        <a:solidFill>
                          <a:schemeClr val="bg1"/>
                        </a:solidFill>
                      </a:rPr>
                      <a:t>7</a:t>
                    </a:r>
                  </a:p>
                </p:txBody>
              </p:sp>
              <p:sp>
                <p:nvSpPr>
                  <p:cNvPr id="66" name="ZoneTexte 65"/>
                  <p:cNvSpPr txBox="1"/>
                  <p:nvPr/>
                </p:nvSpPr>
                <p:spPr>
                  <a:xfrm>
                    <a:off x="6091720" y="5436946"/>
                    <a:ext cx="38338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400" dirty="0">
                        <a:solidFill>
                          <a:schemeClr val="bg1"/>
                        </a:solidFill>
                      </a:rPr>
                      <a:t>8</a:t>
                    </a:r>
                  </a:p>
                </p:txBody>
              </p:sp>
            </p:grpSp>
            <p:grpSp>
              <p:nvGrpSpPr>
                <p:cNvPr id="52" name="Groupe 51"/>
                <p:cNvGrpSpPr/>
                <p:nvPr/>
              </p:nvGrpSpPr>
              <p:grpSpPr>
                <a:xfrm>
                  <a:off x="8036883" y="5436946"/>
                  <a:ext cx="1527746" cy="317753"/>
                  <a:chOff x="4893287" y="5428686"/>
                  <a:chExt cx="1527746" cy="317753"/>
                </a:xfrm>
              </p:grpSpPr>
              <p:sp>
                <p:nvSpPr>
                  <p:cNvPr id="59" name="ZoneTexte 58"/>
                  <p:cNvSpPr txBox="1"/>
                  <p:nvPr/>
                </p:nvSpPr>
                <p:spPr>
                  <a:xfrm>
                    <a:off x="4893287" y="5428686"/>
                    <a:ext cx="38338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400" dirty="0">
                        <a:solidFill>
                          <a:schemeClr val="bg1"/>
                        </a:solidFill>
                      </a:rPr>
                      <a:t>9</a:t>
                    </a:r>
                  </a:p>
                </p:txBody>
              </p:sp>
              <p:sp>
                <p:nvSpPr>
                  <p:cNvPr id="60" name="ZoneTexte 59"/>
                  <p:cNvSpPr txBox="1"/>
                  <p:nvPr/>
                </p:nvSpPr>
                <p:spPr>
                  <a:xfrm>
                    <a:off x="5274742" y="5428686"/>
                    <a:ext cx="38338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400" dirty="0">
                        <a:solidFill>
                          <a:schemeClr val="bg1"/>
                        </a:solidFill>
                      </a:rPr>
                      <a:t>10</a:t>
                    </a:r>
                  </a:p>
                </p:txBody>
              </p:sp>
              <p:sp>
                <p:nvSpPr>
                  <p:cNvPr id="61" name="ZoneTexte 60"/>
                  <p:cNvSpPr txBox="1"/>
                  <p:nvPr/>
                </p:nvSpPr>
                <p:spPr>
                  <a:xfrm>
                    <a:off x="5656197" y="5433674"/>
                    <a:ext cx="38338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400" dirty="0">
                        <a:solidFill>
                          <a:schemeClr val="bg1"/>
                        </a:solidFill>
                      </a:rPr>
                      <a:t>11</a:t>
                    </a:r>
                  </a:p>
                </p:txBody>
              </p:sp>
              <p:sp>
                <p:nvSpPr>
                  <p:cNvPr id="62" name="ZoneTexte 61"/>
                  <p:cNvSpPr txBox="1"/>
                  <p:nvPr/>
                </p:nvSpPr>
                <p:spPr>
                  <a:xfrm>
                    <a:off x="6037652" y="5438662"/>
                    <a:ext cx="38338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400" dirty="0">
                        <a:solidFill>
                          <a:schemeClr val="bg1"/>
                        </a:solidFill>
                      </a:rPr>
                      <a:t>12</a:t>
                    </a:r>
                  </a:p>
                </p:txBody>
              </p:sp>
            </p:grpSp>
            <p:grpSp>
              <p:nvGrpSpPr>
                <p:cNvPr id="53" name="Groupe 52"/>
                <p:cNvGrpSpPr/>
                <p:nvPr/>
              </p:nvGrpSpPr>
              <p:grpSpPr>
                <a:xfrm>
                  <a:off x="9564060" y="5451303"/>
                  <a:ext cx="772721" cy="309381"/>
                  <a:chOff x="4960075" y="5854037"/>
                  <a:chExt cx="772721" cy="309381"/>
                </a:xfrm>
              </p:grpSpPr>
              <p:sp>
                <p:nvSpPr>
                  <p:cNvPr id="55" name="ZoneTexte 54"/>
                  <p:cNvSpPr txBox="1"/>
                  <p:nvPr/>
                </p:nvSpPr>
                <p:spPr>
                  <a:xfrm>
                    <a:off x="4960075" y="5855641"/>
                    <a:ext cx="38338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400" dirty="0">
                        <a:solidFill>
                          <a:schemeClr val="bg1"/>
                        </a:solidFill>
                      </a:rPr>
                      <a:t>13</a:t>
                    </a:r>
                  </a:p>
                </p:txBody>
              </p:sp>
              <p:sp>
                <p:nvSpPr>
                  <p:cNvPr id="56" name="ZoneTexte 55"/>
                  <p:cNvSpPr txBox="1"/>
                  <p:nvPr/>
                </p:nvSpPr>
                <p:spPr>
                  <a:xfrm>
                    <a:off x="5349415" y="5854037"/>
                    <a:ext cx="38338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400" dirty="0">
                        <a:solidFill>
                          <a:schemeClr val="bg1"/>
                        </a:solidFill>
                      </a:rPr>
                      <a:t>14</a:t>
                    </a:r>
                  </a:p>
                </p:txBody>
              </p:sp>
            </p:grpSp>
          </p:grpSp>
          <p:grpSp>
            <p:nvGrpSpPr>
              <p:cNvPr id="28" name="Groupe 27"/>
              <p:cNvGrpSpPr/>
              <p:nvPr/>
            </p:nvGrpSpPr>
            <p:grpSpPr>
              <a:xfrm>
                <a:off x="4954395" y="6025289"/>
                <a:ext cx="5391023" cy="323738"/>
                <a:chOff x="4945758" y="5436946"/>
                <a:chExt cx="5391023" cy="323738"/>
              </a:xfrm>
            </p:grpSpPr>
            <p:grpSp>
              <p:nvGrpSpPr>
                <p:cNvPr id="29" name="Groupe 28"/>
                <p:cNvGrpSpPr/>
                <p:nvPr/>
              </p:nvGrpSpPr>
              <p:grpSpPr>
                <a:xfrm>
                  <a:off x="4945758" y="5436946"/>
                  <a:ext cx="1529343" cy="307777"/>
                  <a:chOff x="4945758" y="5436946"/>
                  <a:chExt cx="1529343" cy="307777"/>
                </a:xfrm>
              </p:grpSpPr>
              <p:sp>
                <p:nvSpPr>
                  <p:cNvPr id="46" name="ZoneTexte 45"/>
                  <p:cNvSpPr txBox="1"/>
                  <p:nvPr/>
                </p:nvSpPr>
                <p:spPr>
                  <a:xfrm>
                    <a:off x="4945758" y="5436946"/>
                    <a:ext cx="38338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400" dirty="0">
                        <a:solidFill>
                          <a:schemeClr val="bg1"/>
                        </a:solidFill>
                      </a:rPr>
                      <a:t>15</a:t>
                    </a:r>
                  </a:p>
                </p:txBody>
              </p:sp>
              <p:sp>
                <p:nvSpPr>
                  <p:cNvPr id="47" name="ZoneTexte 46"/>
                  <p:cNvSpPr txBox="1"/>
                  <p:nvPr/>
                </p:nvSpPr>
                <p:spPr>
                  <a:xfrm>
                    <a:off x="5325287" y="5436946"/>
                    <a:ext cx="38338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400" dirty="0">
                        <a:solidFill>
                          <a:schemeClr val="bg1"/>
                        </a:solidFill>
                      </a:rPr>
                      <a:t>16</a:t>
                    </a:r>
                  </a:p>
                </p:txBody>
              </p:sp>
              <p:sp>
                <p:nvSpPr>
                  <p:cNvPr id="48" name="ZoneTexte 47"/>
                  <p:cNvSpPr txBox="1"/>
                  <p:nvPr/>
                </p:nvSpPr>
                <p:spPr>
                  <a:xfrm>
                    <a:off x="5712191" y="5436946"/>
                    <a:ext cx="38338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400" dirty="0">
                        <a:solidFill>
                          <a:schemeClr val="bg1"/>
                        </a:solidFill>
                      </a:rPr>
                      <a:t>17</a:t>
                    </a:r>
                  </a:p>
                </p:txBody>
              </p:sp>
              <p:sp>
                <p:nvSpPr>
                  <p:cNvPr id="49" name="ZoneTexte 48"/>
                  <p:cNvSpPr txBox="1"/>
                  <p:nvPr/>
                </p:nvSpPr>
                <p:spPr>
                  <a:xfrm>
                    <a:off x="6091720" y="5436946"/>
                    <a:ext cx="38338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400" dirty="0">
                        <a:solidFill>
                          <a:schemeClr val="bg1"/>
                        </a:solidFill>
                      </a:rPr>
                      <a:t>18</a:t>
                    </a:r>
                  </a:p>
                </p:txBody>
              </p:sp>
            </p:grpSp>
            <p:grpSp>
              <p:nvGrpSpPr>
                <p:cNvPr id="30" name="Groupe 29"/>
                <p:cNvGrpSpPr/>
                <p:nvPr/>
              </p:nvGrpSpPr>
              <p:grpSpPr>
                <a:xfrm>
                  <a:off x="6469918" y="5436946"/>
                  <a:ext cx="1529343" cy="307777"/>
                  <a:chOff x="4945758" y="5436946"/>
                  <a:chExt cx="1529343" cy="307777"/>
                </a:xfrm>
              </p:grpSpPr>
              <p:sp>
                <p:nvSpPr>
                  <p:cNvPr id="42" name="ZoneTexte 41"/>
                  <p:cNvSpPr txBox="1"/>
                  <p:nvPr/>
                </p:nvSpPr>
                <p:spPr>
                  <a:xfrm>
                    <a:off x="4945758" y="5436946"/>
                    <a:ext cx="38338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400" dirty="0">
                        <a:solidFill>
                          <a:schemeClr val="bg1"/>
                        </a:solidFill>
                      </a:rPr>
                      <a:t>19</a:t>
                    </a:r>
                  </a:p>
                </p:txBody>
              </p:sp>
              <p:sp>
                <p:nvSpPr>
                  <p:cNvPr id="43" name="ZoneTexte 42"/>
                  <p:cNvSpPr txBox="1"/>
                  <p:nvPr/>
                </p:nvSpPr>
                <p:spPr>
                  <a:xfrm>
                    <a:off x="5325287" y="5436946"/>
                    <a:ext cx="38338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400" dirty="0">
                        <a:solidFill>
                          <a:schemeClr val="bg1"/>
                        </a:solidFill>
                      </a:rPr>
                      <a:t>20</a:t>
                    </a:r>
                  </a:p>
                </p:txBody>
              </p:sp>
              <p:sp>
                <p:nvSpPr>
                  <p:cNvPr id="44" name="ZoneTexte 43"/>
                  <p:cNvSpPr txBox="1"/>
                  <p:nvPr/>
                </p:nvSpPr>
                <p:spPr>
                  <a:xfrm>
                    <a:off x="5712191" y="5436946"/>
                    <a:ext cx="38338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400" dirty="0">
                        <a:solidFill>
                          <a:schemeClr val="bg1"/>
                        </a:solidFill>
                      </a:rPr>
                      <a:t>21</a:t>
                    </a:r>
                  </a:p>
                </p:txBody>
              </p:sp>
              <p:sp>
                <p:nvSpPr>
                  <p:cNvPr id="45" name="ZoneTexte 44"/>
                  <p:cNvSpPr txBox="1"/>
                  <p:nvPr/>
                </p:nvSpPr>
                <p:spPr>
                  <a:xfrm>
                    <a:off x="6091720" y="5436946"/>
                    <a:ext cx="38338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400" dirty="0">
                        <a:solidFill>
                          <a:schemeClr val="bg1"/>
                        </a:solidFill>
                      </a:rPr>
                      <a:t>22</a:t>
                    </a:r>
                  </a:p>
                </p:txBody>
              </p:sp>
            </p:grpSp>
            <p:grpSp>
              <p:nvGrpSpPr>
                <p:cNvPr id="31" name="Groupe 30"/>
                <p:cNvGrpSpPr/>
                <p:nvPr/>
              </p:nvGrpSpPr>
              <p:grpSpPr>
                <a:xfrm>
                  <a:off x="8036883" y="5436946"/>
                  <a:ext cx="1527746" cy="317753"/>
                  <a:chOff x="4893287" y="5428686"/>
                  <a:chExt cx="1527746" cy="317753"/>
                </a:xfrm>
              </p:grpSpPr>
              <p:sp>
                <p:nvSpPr>
                  <p:cNvPr id="38" name="ZoneTexte 37"/>
                  <p:cNvSpPr txBox="1"/>
                  <p:nvPr/>
                </p:nvSpPr>
                <p:spPr>
                  <a:xfrm>
                    <a:off x="4893287" y="5428686"/>
                    <a:ext cx="38338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400" dirty="0">
                        <a:solidFill>
                          <a:schemeClr val="bg1"/>
                        </a:solidFill>
                      </a:rPr>
                      <a:t>23</a:t>
                    </a:r>
                  </a:p>
                </p:txBody>
              </p:sp>
              <p:sp>
                <p:nvSpPr>
                  <p:cNvPr id="39" name="ZoneTexte 38"/>
                  <p:cNvSpPr txBox="1"/>
                  <p:nvPr/>
                </p:nvSpPr>
                <p:spPr>
                  <a:xfrm>
                    <a:off x="5274742" y="5428686"/>
                    <a:ext cx="38338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400" dirty="0">
                        <a:solidFill>
                          <a:schemeClr val="bg1"/>
                        </a:solidFill>
                      </a:rPr>
                      <a:t>24</a:t>
                    </a:r>
                  </a:p>
                </p:txBody>
              </p:sp>
              <p:sp>
                <p:nvSpPr>
                  <p:cNvPr id="40" name="ZoneTexte 39"/>
                  <p:cNvSpPr txBox="1"/>
                  <p:nvPr/>
                </p:nvSpPr>
                <p:spPr>
                  <a:xfrm>
                    <a:off x="5656197" y="5433674"/>
                    <a:ext cx="38338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400" dirty="0">
                        <a:solidFill>
                          <a:schemeClr val="bg1"/>
                        </a:solidFill>
                      </a:rPr>
                      <a:t>25</a:t>
                    </a:r>
                  </a:p>
                </p:txBody>
              </p:sp>
              <p:sp>
                <p:nvSpPr>
                  <p:cNvPr id="41" name="ZoneTexte 40"/>
                  <p:cNvSpPr txBox="1"/>
                  <p:nvPr/>
                </p:nvSpPr>
                <p:spPr>
                  <a:xfrm>
                    <a:off x="6037652" y="5438662"/>
                    <a:ext cx="38338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400" dirty="0">
                        <a:solidFill>
                          <a:schemeClr val="bg1"/>
                        </a:solidFill>
                      </a:rPr>
                      <a:t>26</a:t>
                    </a:r>
                  </a:p>
                </p:txBody>
              </p:sp>
            </p:grpSp>
            <p:grpSp>
              <p:nvGrpSpPr>
                <p:cNvPr id="32" name="Groupe 31"/>
                <p:cNvGrpSpPr/>
                <p:nvPr/>
              </p:nvGrpSpPr>
              <p:grpSpPr>
                <a:xfrm>
                  <a:off x="9564060" y="5451303"/>
                  <a:ext cx="772721" cy="309381"/>
                  <a:chOff x="4960075" y="5854037"/>
                  <a:chExt cx="772721" cy="309381"/>
                </a:xfrm>
              </p:grpSpPr>
              <p:sp>
                <p:nvSpPr>
                  <p:cNvPr id="34" name="ZoneTexte 33"/>
                  <p:cNvSpPr txBox="1"/>
                  <p:nvPr/>
                </p:nvSpPr>
                <p:spPr>
                  <a:xfrm>
                    <a:off x="4960075" y="5855641"/>
                    <a:ext cx="38338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400" dirty="0">
                        <a:solidFill>
                          <a:schemeClr val="bg1"/>
                        </a:solidFill>
                      </a:rPr>
                      <a:t>27</a:t>
                    </a:r>
                  </a:p>
                </p:txBody>
              </p:sp>
              <p:sp>
                <p:nvSpPr>
                  <p:cNvPr id="35" name="ZoneTexte 34"/>
                  <p:cNvSpPr txBox="1"/>
                  <p:nvPr/>
                </p:nvSpPr>
                <p:spPr>
                  <a:xfrm>
                    <a:off x="5349415" y="5854037"/>
                    <a:ext cx="38338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400" dirty="0">
                        <a:solidFill>
                          <a:schemeClr val="bg1"/>
                        </a:solidFill>
                      </a:rPr>
                      <a:t>28</a:t>
                    </a:r>
                  </a:p>
                </p:txBody>
              </p:sp>
            </p:grpSp>
          </p:grpSp>
        </p:grp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98B52CCD-6845-06F6-0CC9-63E3829F514F}"/>
              </a:ext>
            </a:extLst>
          </p:cNvPr>
          <p:cNvSpPr txBox="1"/>
          <p:nvPr/>
        </p:nvSpPr>
        <p:spPr>
          <a:xfrm>
            <a:off x="1772786" y="1033075"/>
            <a:ext cx="9034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200" b="1" dirty="0">
                <a:solidFill>
                  <a:srgbClr val="1A5632"/>
                </a:solidFill>
                <a:latin typeface="Dubai" panose="020B0503030403030204" pitchFamily="34" charset="-78"/>
                <a:ea typeface="Futura Medium" charset="0"/>
                <a:cs typeface="Dubai" panose="020B0503030403030204" pitchFamily="34" charset="-78"/>
              </a:rPr>
              <a:t>NOTRE CAPACITÉ DE CHARGEMENT</a:t>
            </a:r>
            <a:endParaRPr lang="fr-FR" sz="32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pic>
        <p:nvPicPr>
          <p:cNvPr id="10" name="Image 9" descr="Une image contenant texte, Polic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55BE56BE-76DD-AB09-2C31-4B87496B09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132" y="198955"/>
            <a:ext cx="891569" cy="38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176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61709"/>
          </a:xfrm>
          <a:prstGeom prst="rect">
            <a:avLst/>
          </a:prstGeom>
          <a:solidFill>
            <a:srgbClr val="1A5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43" y="1065103"/>
            <a:ext cx="990271" cy="478552"/>
          </a:xfrm>
          <a:prstGeom prst="rect">
            <a:avLst/>
          </a:prstGeom>
        </p:spPr>
      </p:pic>
      <p:grpSp>
        <p:nvGrpSpPr>
          <p:cNvPr id="111" name="Groupe 110"/>
          <p:cNvGrpSpPr/>
          <p:nvPr/>
        </p:nvGrpSpPr>
        <p:grpSpPr>
          <a:xfrm>
            <a:off x="4238624" y="1244375"/>
            <a:ext cx="7953375" cy="5522880"/>
            <a:chOff x="4174800" y="1244375"/>
            <a:chExt cx="8017200" cy="5522880"/>
          </a:xfrm>
        </p:grpSpPr>
        <p:grpSp>
          <p:nvGrpSpPr>
            <p:cNvPr id="108" name="Groupe 107"/>
            <p:cNvGrpSpPr/>
            <p:nvPr/>
          </p:nvGrpSpPr>
          <p:grpSpPr>
            <a:xfrm>
              <a:off x="4174800" y="1543655"/>
              <a:ext cx="8017200" cy="5223600"/>
              <a:chOff x="4174800" y="1543655"/>
              <a:chExt cx="8017200" cy="5223600"/>
            </a:xfrm>
          </p:grpSpPr>
          <p:grpSp>
            <p:nvGrpSpPr>
              <p:cNvPr id="62" name="Groupe 61"/>
              <p:cNvGrpSpPr/>
              <p:nvPr/>
            </p:nvGrpSpPr>
            <p:grpSpPr>
              <a:xfrm>
                <a:off x="4174800" y="1543655"/>
                <a:ext cx="8017200" cy="5223600"/>
                <a:chOff x="4417224" y="1771927"/>
                <a:chExt cx="7414627" cy="4736272"/>
              </a:xfrm>
            </p:grpSpPr>
            <p:grpSp>
              <p:nvGrpSpPr>
                <p:cNvPr id="55" name="Groupe 54"/>
                <p:cNvGrpSpPr/>
                <p:nvPr/>
              </p:nvGrpSpPr>
              <p:grpSpPr>
                <a:xfrm>
                  <a:off x="4417224" y="2061555"/>
                  <a:ext cx="7414627" cy="4446644"/>
                  <a:chOff x="4417224" y="2061555"/>
                  <a:chExt cx="7414627" cy="4446644"/>
                </a:xfrm>
              </p:grpSpPr>
              <p:grpSp>
                <p:nvGrpSpPr>
                  <p:cNvPr id="34" name="Groupe 33"/>
                  <p:cNvGrpSpPr/>
                  <p:nvPr/>
                </p:nvGrpSpPr>
                <p:grpSpPr>
                  <a:xfrm>
                    <a:off x="4417224" y="2061555"/>
                    <a:ext cx="7414627" cy="4446644"/>
                    <a:chOff x="4417224" y="2061555"/>
                    <a:chExt cx="7414627" cy="4446644"/>
                  </a:xfrm>
                </p:grpSpPr>
                <p:grpSp>
                  <p:nvGrpSpPr>
                    <p:cNvPr id="19" name="Groupe 18"/>
                    <p:cNvGrpSpPr/>
                    <p:nvPr/>
                  </p:nvGrpSpPr>
                  <p:grpSpPr>
                    <a:xfrm>
                      <a:off x="4417224" y="2061555"/>
                      <a:ext cx="7414627" cy="4446644"/>
                      <a:chOff x="4188794" y="1994650"/>
                      <a:chExt cx="7414627" cy="4446644"/>
                    </a:xfrm>
                  </p:grpSpPr>
                  <p:grpSp>
                    <p:nvGrpSpPr>
                      <p:cNvPr id="12" name="Groupe 11"/>
                      <p:cNvGrpSpPr/>
                      <p:nvPr/>
                    </p:nvGrpSpPr>
                    <p:grpSpPr>
                      <a:xfrm>
                        <a:off x="4188794" y="2133889"/>
                        <a:ext cx="7414627" cy="4307405"/>
                        <a:chOff x="4188794" y="2133889"/>
                        <a:chExt cx="7414627" cy="4307405"/>
                      </a:xfrm>
                    </p:grpSpPr>
                    <p:pic>
                      <p:nvPicPr>
                        <p:cNvPr id="8" name="Image 7"/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4"/>
                        <a:srcRect l="38704" t="20618" r="39722" b="9259"/>
                        <a:stretch/>
                      </p:blipFill>
                      <p:spPr>
                        <a:xfrm>
                          <a:off x="4188794" y="2133889"/>
                          <a:ext cx="7067785" cy="4307405"/>
                        </a:xfrm>
                        <a:prstGeom prst="rect">
                          <a:avLst/>
                        </a:prstGeom>
                      </p:spPr>
                    </p:pic>
                    <p:sp>
                      <p:nvSpPr>
                        <p:cNvPr id="9" name="Rectangle 8"/>
                        <p:cNvSpPr/>
                        <p:nvPr/>
                      </p:nvSpPr>
                      <p:spPr>
                        <a:xfrm>
                          <a:off x="4188794" y="4088524"/>
                          <a:ext cx="7414627" cy="59909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/>
                        </a:p>
                      </p:txBody>
                    </p:sp>
                  </p:grpSp>
                  <p:sp>
                    <p:nvSpPr>
                      <p:cNvPr id="13" name="Rectangle 12"/>
                      <p:cNvSpPr/>
                      <p:nvPr/>
                    </p:nvSpPr>
                    <p:spPr>
                      <a:xfrm>
                        <a:off x="5414963" y="1994650"/>
                        <a:ext cx="5567363" cy="5953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/>
                      </a:p>
                    </p:txBody>
                  </p:sp>
                  <p:sp>
                    <p:nvSpPr>
                      <p:cNvPr id="16" name="Rectangle 15"/>
                      <p:cNvSpPr/>
                      <p:nvPr/>
                    </p:nvSpPr>
                    <p:spPr>
                      <a:xfrm rot="18747412">
                        <a:off x="5335126" y="2020007"/>
                        <a:ext cx="209550" cy="2277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17" name="Rectangle 16"/>
                      <p:cNvSpPr/>
                      <p:nvPr/>
                    </p:nvSpPr>
                    <p:spPr>
                      <a:xfrm>
                        <a:off x="10198894" y="2453996"/>
                        <a:ext cx="721519" cy="46065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/>
                      </a:p>
                    </p:txBody>
                  </p:sp>
                  <p:sp>
                    <p:nvSpPr>
                      <p:cNvPr id="18" name="Rectangle 17"/>
                      <p:cNvSpPr/>
                      <p:nvPr/>
                    </p:nvSpPr>
                    <p:spPr>
                      <a:xfrm>
                        <a:off x="10679905" y="2869364"/>
                        <a:ext cx="66675" cy="42148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40" name="Rectangle 39"/>
                      <p:cNvSpPr/>
                      <p:nvPr/>
                    </p:nvSpPr>
                    <p:spPr>
                      <a:xfrm rot="4255956">
                        <a:off x="10848429" y="3023604"/>
                        <a:ext cx="66675" cy="42148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</p:grpSp>
                <p:sp>
                  <p:nvSpPr>
                    <p:cNvPr id="23" name="Rectangle 22"/>
                    <p:cNvSpPr/>
                    <p:nvPr/>
                  </p:nvSpPr>
                  <p:spPr>
                    <a:xfrm rot="21252662">
                      <a:off x="5436623" y="2612696"/>
                      <a:ext cx="187979" cy="83344"/>
                    </a:xfrm>
                    <a:prstGeom prst="rect">
                      <a:avLst/>
                    </a:prstGeom>
                    <a:solidFill>
                      <a:srgbClr val="CBDDF6"/>
                    </a:solidFill>
                    <a:ln>
                      <a:solidFill>
                        <a:srgbClr val="CBDDF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41" name="Rectangle 40"/>
                    <p:cNvSpPr/>
                    <p:nvPr/>
                  </p:nvSpPr>
                  <p:spPr>
                    <a:xfrm rot="19676151">
                      <a:off x="5427017" y="2587070"/>
                      <a:ext cx="187979" cy="83344"/>
                    </a:xfrm>
                    <a:prstGeom prst="rect">
                      <a:avLst/>
                    </a:prstGeom>
                    <a:solidFill>
                      <a:srgbClr val="CBDDF6"/>
                    </a:solidFill>
                    <a:ln>
                      <a:solidFill>
                        <a:srgbClr val="CBDDF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54" name="Groupe 53"/>
                  <p:cNvGrpSpPr/>
                  <p:nvPr/>
                </p:nvGrpSpPr>
                <p:grpSpPr>
                  <a:xfrm>
                    <a:off x="11372850" y="5243513"/>
                    <a:ext cx="362596" cy="1156179"/>
                    <a:chOff x="11372850" y="5243513"/>
                    <a:chExt cx="362596" cy="1156179"/>
                  </a:xfrm>
                </p:grpSpPr>
                <p:cxnSp>
                  <p:nvCxnSpPr>
                    <p:cNvPr id="46" name="Connecteur droit avec flèche 45"/>
                    <p:cNvCxnSpPr/>
                    <p:nvPr/>
                  </p:nvCxnSpPr>
                  <p:spPr>
                    <a:xfrm flipV="1">
                      <a:off x="11372850" y="5243513"/>
                      <a:ext cx="7144" cy="1156178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triangl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3" name="ZoneTexte 52"/>
                    <p:cNvSpPr txBox="1"/>
                    <p:nvPr/>
                  </p:nvSpPr>
                  <p:spPr>
                    <a:xfrm rot="5400000">
                      <a:off x="10986571" y="5650817"/>
                      <a:ext cx="1156177" cy="34157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dirty="0">
                          <a:latin typeface="Arial Black" panose="020B0A04020102020204" pitchFamily="34" charset="0"/>
                        </a:rPr>
                        <a:t>2,50m</a:t>
                      </a:r>
                    </a:p>
                  </p:txBody>
                </p:sp>
              </p:grpSp>
            </p:grpSp>
            <p:cxnSp>
              <p:nvCxnSpPr>
                <p:cNvPr id="58" name="Connecteur droit avec flèche 57"/>
                <p:cNvCxnSpPr/>
                <p:nvPr/>
              </p:nvCxnSpPr>
              <p:spPr>
                <a:xfrm flipV="1">
                  <a:off x="5562039" y="2121515"/>
                  <a:ext cx="5124996" cy="2247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1" name="ZoneTexte 60"/>
                <p:cNvSpPr txBox="1"/>
                <p:nvPr/>
              </p:nvSpPr>
              <p:spPr>
                <a:xfrm>
                  <a:off x="5562039" y="1771927"/>
                  <a:ext cx="512499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dirty="0">
                      <a:latin typeface="Arial Black" panose="020B0A04020102020204" pitchFamily="34" charset="0"/>
                    </a:rPr>
                    <a:t>13,60m</a:t>
                  </a:r>
                </a:p>
              </p:txBody>
            </p:sp>
          </p:grpSp>
          <p:grpSp>
            <p:nvGrpSpPr>
              <p:cNvPr id="63" name="Groupe 62"/>
              <p:cNvGrpSpPr/>
              <p:nvPr/>
            </p:nvGrpSpPr>
            <p:grpSpPr>
              <a:xfrm>
                <a:off x="4969388" y="5552394"/>
                <a:ext cx="6553541" cy="915235"/>
                <a:chOff x="4945758" y="5436946"/>
                <a:chExt cx="6553541" cy="915235"/>
              </a:xfrm>
            </p:grpSpPr>
            <p:grpSp>
              <p:nvGrpSpPr>
                <p:cNvPr id="64" name="Groupe 63"/>
                <p:cNvGrpSpPr/>
                <p:nvPr/>
              </p:nvGrpSpPr>
              <p:grpSpPr>
                <a:xfrm>
                  <a:off x="4945758" y="5436946"/>
                  <a:ext cx="6544904" cy="326892"/>
                  <a:chOff x="4945758" y="5436946"/>
                  <a:chExt cx="6544904" cy="326892"/>
                </a:xfrm>
              </p:grpSpPr>
              <p:grpSp>
                <p:nvGrpSpPr>
                  <p:cNvPr id="87" name="Groupe 86"/>
                  <p:cNvGrpSpPr/>
                  <p:nvPr/>
                </p:nvGrpSpPr>
                <p:grpSpPr>
                  <a:xfrm>
                    <a:off x="4945758" y="5436946"/>
                    <a:ext cx="1529343" cy="307777"/>
                    <a:chOff x="4945758" y="5436946"/>
                    <a:chExt cx="1529343" cy="307777"/>
                  </a:xfrm>
                </p:grpSpPr>
                <p:sp>
                  <p:nvSpPr>
                    <p:cNvPr id="104" name="ZoneTexte 103"/>
                    <p:cNvSpPr txBox="1"/>
                    <p:nvPr/>
                  </p:nvSpPr>
                  <p:spPr>
                    <a:xfrm>
                      <a:off x="4945758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p:txBody>
                </p:sp>
                <p:sp>
                  <p:nvSpPr>
                    <p:cNvPr id="105" name="ZoneTexte 104"/>
                    <p:cNvSpPr txBox="1"/>
                    <p:nvPr/>
                  </p:nvSpPr>
                  <p:spPr>
                    <a:xfrm>
                      <a:off x="5325287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p:txBody>
                </p:sp>
                <p:sp>
                  <p:nvSpPr>
                    <p:cNvPr id="106" name="ZoneTexte 105"/>
                    <p:cNvSpPr txBox="1"/>
                    <p:nvPr/>
                  </p:nvSpPr>
                  <p:spPr>
                    <a:xfrm>
                      <a:off x="5712191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p:txBody>
                </p:sp>
                <p:sp>
                  <p:nvSpPr>
                    <p:cNvPr id="107" name="ZoneTexte 106"/>
                    <p:cNvSpPr txBox="1"/>
                    <p:nvPr/>
                  </p:nvSpPr>
                  <p:spPr>
                    <a:xfrm>
                      <a:off x="6091720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p:txBody>
                </p:sp>
              </p:grpSp>
              <p:grpSp>
                <p:nvGrpSpPr>
                  <p:cNvPr id="88" name="Groupe 87"/>
                  <p:cNvGrpSpPr/>
                  <p:nvPr/>
                </p:nvGrpSpPr>
                <p:grpSpPr>
                  <a:xfrm>
                    <a:off x="6469918" y="5436946"/>
                    <a:ext cx="1529343" cy="307777"/>
                    <a:chOff x="4945758" y="5436946"/>
                    <a:chExt cx="1529343" cy="307777"/>
                  </a:xfrm>
                </p:grpSpPr>
                <p:sp>
                  <p:nvSpPr>
                    <p:cNvPr id="100" name="ZoneTexte 99"/>
                    <p:cNvSpPr txBox="1"/>
                    <p:nvPr/>
                  </p:nvSpPr>
                  <p:spPr>
                    <a:xfrm>
                      <a:off x="4945758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p:txBody>
                </p:sp>
                <p:sp>
                  <p:nvSpPr>
                    <p:cNvPr id="101" name="ZoneTexte 100"/>
                    <p:cNvSpPr txBox="1"/>
                    <p:nvPr/>
                  </p:nvSpPr>
                  <p:spPr>
                    <a:xfrm>
                      <a:off x="5325287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p:txBody>
                </p:sp>
                <p:sp>
                  <p:nvSpPr>
                    <p:cNvPr id="102" name="ZoneTexte 101"/>
                    <p:cNvSpPr txBox="1"/>
                    <p:nvPr/>
                  </p:nvSpPr>
                  <p:spPr>
                    <a:xfrm>
                      <a:off x="5712191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p:txBody>
                </p:sp>
                <p:sp>
                  <p:nvSpPr>
                    <p:cNvPr id="103" name="ZoneTexte 102"/>
                    <p:cNvSpPr txBox="1"/>
                    <p:nvPr/>
                  </p:nvSpPr>
                  <p:spPr>
                    <a:xfrm>
                      <a:off x="6091720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p:txBody>
                </p:sp>
              </p:grpSp>
              <p:grpSp>
                <p:nvGrpSpPr>
                  <p:cNvPr id="89" name="Groupe 88"/>
                  <p:cNvGrpSpPr/>
                  <p:nvPr/>
                </p:nvGrpSpPr>
                <p:grpSpPr>
                  <a:xfrm>
                    <a:off x="8036883" y="5436946"/>
                    <a:ext cx="1527746" cy="317753"/>
                    <a:chOff x="4893287" y="5428686"/>
                    <a:chExt cx="1527746" cy="317753"/>
                  </a:xfrm>
                </p:grpSpPr>
                <p:sp>
                  <p:nvSpPr>
                    <p:cNvPr id="96" name="ZoneTexte 95"/>
                    <p:cNvSpPr txBox="1"/>
                    <p:nvPr/>
                  </p:nvSpPr>
                  <p:spPr>
                    <a:xfrm>
                      <a:off x="4893287" y="542868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p:txBody>
                </p:sp>
                <p:sp>
                  <p:nvSpPr>
                    <p:cNvPr id="97" name="ZoneTexte 96"/>
                    <p:cNvSpPr txBox="1"/>
                    <p:nvPr/>
                  </p:nvSpPr>
                  <p:spPr>
                    <a:xfrm>
                      <a:off x="5274742" y="542868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p:txBody>
                </p:sp>
                <p:sp>
                  <p:nvSpPr>
                    <p:cNvPr id="98" name="ZoneTexte 97"/>
                    <p:cNvSpPr txBox="1"/>
                    <p:nvPr/>
                  </p:nvSpPr>
                  <p:spPr>
                    <a:xfrm>
                      <a:off x="5656197" y="5433674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11</a:t>
                      </a:r>
                    </a:p>
                  </p:txBody>
                </p:sp>
                <p:sp>
                  <p:nvSpPr>
                    <p:cNvPr id="99" name="ZoneTexte 98"/>
                    <p:cNvSpPr txBox="1"/>
                    <p:nvPr/>
                  </p:nvSpPr>
                  <p:spPr>
                    <a:xfrm>
                      <a:off x="6037652" y="5438662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12</a:t>
                      </a:r>
                    </a:p>
                  </p:txBody>
                </p:sp>
              </p:grpSp>
              <p:grpSp>
                <p:nvGrpSpPr>
                  <p:cNvPr id="90" name="Groupe 89"/>
                  <p:cNvGrpSpPr/>
                  <p:nvPr/>
                </p:nvGrpSpPr>
                <p:grpSpPr>
                  <a:xfrm>
                    <a:off x="9564060" y="5446922"/>
                    <a:ext cx="1546497" cy="315913"/>
                    <a:chOff x="4960075" y="5849656"/>
                    <a:chExt cx="1546497" cy="315913"/>
                  </a:xfrm>
                </p:grpSpPr>
                <p:sp>
                  <p:nvSpPr>
                    <p:cNvPr id="92" name="ZoneTexte 91"/>
                    <p:cNvSpPr txBox="1"/>
                    <p:nvPr/>
                  </p:nvSpPr>
                  <p:spPr>
                    <a:xfrm>
                      <a:off x="4960075" y="5855641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13</a:t>
                      </a:r>
                    </a:p>
                  </p:txBody>
                </p:sp>
                <p:sp>
                  <p:nvSpPr>
                    <p:cNvPr id="93" name="ZoneTexte 92"/>
                    <p:cNvSpPr txBox="1"/>
                    <p:nvPr/>
                  </p:nvSpPr>
                  <p:spPr>
                    <a:xfrm>
                      <a:off x="5349415" y="5854037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14</a:t>
                      </a:r>
                    </a:p>
                  </p:txBody>
                </p:sp>
                <p:sp>
                  <p:nvSpPr>
                    <p:cNvPr id="94" name="ZoneTexte 93"/>
                    <p:cNvSpPr txBox="1"/>
                    <p:nvPr/>
                  </p:nvSpPr>
                  <p:spPr>
                    <a:xfrm>
                      <a:off x="5731144" y="584965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15</a:t>
                      </a:r>
                    </a:p>
                  </p:txBody>
                </p:sp>
                <p:sp>
                  <p:nvSpPr>
                    <p:cNvPr id="95" name="ZoneTexte 94"/>
                    <p:cNvSpPr txBox="1"/>
                    <p:nvPr/>
                  </p:nvSpPr>
                  <p:spPr>
                    <a:xfrm>
                      <a:off x="6123191" y="5857792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16</a:t>
                      </a:r>
                    </a:p>
                  </p:txBody>
                </p:sp>
              </p:grpSp>
              <p:sp>
                <p:nvSpPr>
                  <p:cNvPr id="91" name="ZoneTexte 90"/>
                  <p:cNvSpPr txBox="1"/>
                  <p:nvPr/>
                </p:nvSpPr>
                <p:spPr>
                  <a:xfrm>
                    <a:off x="11107281" y="5456061"/>
                    <a:ext cx="38338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400" dirty="0">
                        <a:solidFill>
                          <a:schemeClr val="bg1"/>
                        </a:solidFill>
                      </a:rPr>
                      <a:t>17</a:t>
                    </a:r>
                  </a:p>
                </p:txBody>
              </p:sp>
            </p:grpSp>
            <p:grpSp>
              <p:nvGrpSpPr>
                <p:cNvPr id="65" name="Groupe 64"/>
                <p:cNvGrpSpPr/>
                <p:nvPr/>
              </p:nvGrpSpPr>
              <p:grpSpPr>
                <a:xfrm>
                  <a:off x="4954395" y="6025289"/>
                  <a:ext cx="6544904" cy="326892"/>
                  <a:chOff x="4945758" y="5436946"/>
                  <a:chExt cx="6544904" cy="326892"/>
                </a:xfrm>
              </p:grpSpPr>
              <p:grpSp>
                <p:nvGrpSpPr>
                  <p:cNvPr id="66" name="Groupe 65"/>
                  <p:cNvGrpSpPr/>
                  <p:nvPr/>
                </p:nvGrpSpPr>
                <p:grpSpPr>
                  <a:xfrm>
                    <a:off x="4945758" y="5436946"/>
                    <a:ext cx="1529343" cy="307777"/>
                    <a:chOff x="4945758" y="5436946"/>
                    <a:chExt cx="1529343" cy="307777"/>
                  </a:xfrm>
                </p:grpSpPr>
                <p:sp>
                  <p:nvSpPr>
                    <p:cNvPr id="83" name="ZoneTexte 82"/>
                    <p:cNvSpPr txBox="1"/>
                    <p:nvPr/>
                  </p:nvSpPr>
                  <p:spPr>
                    <a:xfrm>
                      <a:off x="4945758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18</a:t>
                      </a:r>
                    </a:p>
                  </p:txBody>
                </p:sp>
                <p:sp>
                  <p:nvSpPr>
                    <p:cNvPr id="84" name="ZoneTexte 83"/>
                    <p:cNvSpPr txBox="1"/>
                    <p:nvPr/>
                  </p:nvSpPr>
                  <p:spPr>
                    <a:xfrm>
                      <a:off x="5325287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19</a:t>
                      </a:r>
                    </a:p>
                  </p:txBody>
                </p:sp>
                <p:sp>
                  <p:nvSpPr>
                    <p:cNvPr id="85" name="ZoneTexte 84"/>
                    <p:cNvSpPr txBox="1"/>
                    <p:nvPr/>
                  </p:nvSpPr>
                  <p:spPr>
                    <a:xfrm>
                      <a:off x="5712191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20</a:t>
                      </a:r>
                    </a:p>
                  </p:txBody>
                </p:sp>
                <p:sp>
                  <p:nvSpPr>
                    <p:cNvPr id="86" name="ZoneTexte 85"/>
                    <p:cNvSpPr txBox="1"/>
                    <p:nvPr/>
                  </p:nvSpPr>
                  <p:spPr>
                    <a:xfrm>
                      <a:off x="6091720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21</a:t>
                      </a:r>
                    </a:p>
                  </p:txBody>
                </p:sp>
              </p:grpSp>
              <p:grpSp>
                <p:nvGrpSpPr>
                  <p:cNvPr id="67" name="Groupe 66"/>
                  <p:cNvGrpSpPr/>
                  <p:nvPr/>
                </p:nvGrpSpPr>
                <p:grpSpPr>
                  <a:xfrm>
                    <a:off x="6469918" y="5436946"/>
                    <a:ext cx="1529343" cy="307777"/>
                    <a:chOff x="4945758" y="5436946"/>
                    <a:chExt cx="1529343" cy="307777"/>
                  </a:xfrm>
                </p:grpSpPr>
                <p:sp>
                  <p:nvSpPr>
                    <p:cNvPr id="79" name="ZoneTexte 78"/>
                    <p:cNvSpPr txBox="1"/>
                    <p:nvPr/>
                  </p:nvSpPr>
                  <p:spPr>
                    <a:xfrm>
                      <a:off x="4945758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22</a:t>
                      </a:r>
                    </a:p>
                  </p:txBody>
                </p:sp>
                <p:sp>
                  <p:nvSpPr>
                    <p:cNvPr id="80" name="ZoneTexte 79"/>
                    <p:cNvSpPr txBox="1"/>
                    <p:nvPr/>
                  </p:nvSpPr>
                  <p:spPr>
                    <a:xfrm>
                      <a:off x="5325287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23</a:t>
                      </a:r>
                    </a:p>
                  </p:txBody>
                </p:sp>
                <p:sp>
                  <p:nvSpPr>
                    <p:cNvPr id="81" name="ZoneTexte 80"/>
                    <p:cNvSpPr txBox="1"/>
                    <p:nvPr/>
                  </p:nvSpPr>
                  <p:spPr>
                    <a:xfrm>
                      <a:off x="5712191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24</a:t>
                      </a:r>
                    </a:p>
                  </p:txBody>
                </p:sp>
                <p:sp>
                  <p:nvSpPr>
                    <p:cNvPr id="82" name="ZoneTexte 81"/>
                    <p:cNvSpPr txBox="1"/>
                    <p:nvPr/>
                  </p:nvSpPr>
                  <p:spPr>
                    <a:xfrm>
                      <a:off x="6091720" y="543694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25</a:t>
                      </a:r>
                    </a:p>
                  </p:txBody>
                </p:sp>
              </p:grpSp>
              <p:grpSp>
                <p:nvGrpSpPr>
                  <p:cNvPr id="68" name="Groupe 67"/>
                  <p:cNvGrpSpPr/>
                  <p:nvPr/>
                </p:nvGrpSpPr>
                <p:grpSpPr>
                  <a:xfrm>
                    <a:off x="8036883" y="5436946"/>
                    <a:ext cx="1527746" cy="317753"/>
                    <a:chOff x="4893287" y="5428686"/>
                    <a:chExt cx="1527746" cy="317753"/>
                  </a:xfrm>
                </p:grpSpPr>
                <p:sp>
                  <p:nvSpPr>
                    <p:cNvPr id="75" name="ZoneTexte 74"/>
                    <p:cNvSpPr txBox="1"/>
                    <p:nvPr/>
                  </p:nvSpPr>
                  <p:spPr>
                    <a:xfrm>
                      <a:off x="4893287" y="542868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26</a:t>
                      </a:r>
                    </a:p>
                  </p:txBody>
                </p:sp>
                <p:sp>
                  <p:nvSpPr>
                    <p:cNvPr id="76" name="ZoneTexte 75"/>
                    <p:cNvSpPr txBox="1"/>
                    <p:nvPr/>
                  </p:nvSpPr>
                  <p:spPr>
                    <a:xfrm>
                      <a:off x="5274742" y="542868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27</a:t>
                      </a:r>
                    </a:p>
                  </p:txBody>
                </p:sp>
                <p:sp>
                  <p:nvSpPr>
                    <p:cNvPr id="77" name="ZoneTexte 76"/>
                    <p:cNvSpPr txBox="1"/>
                    <p:nvPr/>
                  </p:nvSpPr>
                  <p:spPr>
                    <a:xfrm>
                      <a:off x="5656197" y="5433674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28</a:t>
                      </a:r>
                    </a:p>
                  </p:txBody>
                </p:sp>
                <p:sp>
                  <p:nvSpPr>
                    <p:cNvPr id="78" name="ZoneTexte 77"/>
                    <p:cNvSpPr txBox="1"/>
                    <p:nvPr/>
                  </p:nvSpPr>
                  <p:spPr>
                    <a:xfrm>
                      <a:off x="6037652" y="5438662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29</a:t>
                      </a:r>
                    </a:p>
                  </p:txBody>
                </p:sp>
              </p:grpSp>
              <p:grpSp>
                <p:nvGrpSpPr>
                  <p:cNvPr id="69" name="Groupe 68"/>
                  <p:cNvGrpSpPr/>
                  <p:nvPr/>
                </p:nvGrpSpPr>
                <p:grpSpPr>
                  <a:xfrm>
                    <a:off x="9564060" y="5446922"/>
                    <a:ext cx="1546497" cy="315913"/>
                    <a:chOff x="4960075" y="5849656"/>
                    <a:chExt cx="1546497" cy="315913"/>
                  </a:xfrm>
                </p:grpSpPr>
                <p:sp>
                  <p:nvSpPr>
                    <p:cNvPr id="71" name="ZoneTexte 70"/>
                    <p:cNvSpPr txBox="1"/>
                    <p:nvPr/>
                  </p:nvSpPr>
                  <p:spPr>
                    <a:xfrm>
                      <a:off x="4960075" y="5855641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30</a:t>
                      </a:r>
                    </a:p>
                  </p:txBody>
                </p:sp>
                <p:sp>
                  <p:nvSpPr>
                    <p:cNvPr id="72" name="ZoneTexte 71"/>
                    <p:cNvSpPr txBox="1"/>
                    <p:nvPr/>
                  </p:nvSpPr>
                  <p:spPr>
                    <a:xfrm>
                      <a:off x="5349415" y="5854037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31</a:t>
                      </a:r>
                    </a:p>
                  </p:txBody>
                </p:sp>
                <p:sp>
                  <p:nvSpPr>
                    <p:cNvPr id="73" name="ZoneTexte 72"/>
                    <p:cNvSpPr txBox="1"/>
                    <p:nvPr/>
                  </p:nvSpPr>
                  <p:spPr>
                    <a:xfrm>
                      <a:off x="5731144" y="5849656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31</a:t>
                      </a:r>
                    </a:p>
                  </p:txBody>
                </p:sp>
                <p:sp>
                  <p:nvSpPr>
                    <p:cNvPr id="74" name="ZoneTexte 73"/>
                    <p:cNvSpPr txBox="1"/>
                    <p:nvPr/>
                  </p:nvSpPr>
                  <p:spPr>
                    <a:xfrm>
                      <a:off x="6123191" y="5857792"/>
                      <a:ext cx="38338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33</a:t>
                      </a:r>
                    </a:p>
                  </p:txBody>
                </p:sp>
              </p:grpSp>
              <p:sp>
                <p:nvSpPr>
                  <p:cNvPr id="70" name="ZoneTexte 69"/>
                  <p:cNvSpPr txBox="1"/>
                  <p:nvPr/>
                </p:nvSpPr>
                <p:spPr>
                  <a:xfrm>
                    <a:off x="11107281" y="5456061"/>
                    <a:ext cx="38338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400" dirty="0">
                        <a:solidFill>
                          <a:schemeClr val="bg1"/>
                        </a:solidFill>
                      </a:rPr>
                      <a:t>34</a:t>
                    </a:r>
                  </a:p>
                </p:txBody>
              </p:sp>
            </p:grpSp>
          </p:grpSp>
        </p:grpSp>
        <p:sp>
          <p:nvSpPr>
            <p:cNvPr id="109" name="ZoneTexte 1"/>
            <p:cNvSpPr txBox="1"/>
            <p:nvPr/>
          </p:nvSpPr>
          <p:spPr>
            <a:xfrm>
              <a:off x="9704388" y="1244375"/>
              <a:ext cx="23358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200" dirty="0">
                  <a:solidFill>
                    <a:srgbClr val="1A5632"/>
                  </a:solidFill>
                </a:rPr>
                <a:t>Vue standard</a:t>
              </a:r>
            </a:p>
          </p:txBody>
        </p:sp>
        <p:sp>
          <p:nvSpPr>
            <p:cNvPr id="110" name="ZoneTexte 109"/>
            <p:cNvSpPr txBox="1"/>
            <p:nvPr/>
          </p:nvSpPr>
          <p:spPr>
            <a:xfrm>
              <a:off x="9745009" y="4627900"/>
              <a:ext cx="23358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200" dirty="0">
                  <a:solidFill>
                    <a:srgbClr val="1A5632"/>
                  </a:solidFill>
                </a:rPr>
                <a:t>Vue du dessus</a:t>
              </a: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E0690C87-0745-166A-C5A5-008731FA3A89}"/>
              </a:ext>
            </a:extLst>
          </p:cNvPr>
          <p:cNvSpPr txBox="1"/>
          <p:nvPr/>
        </p:nvSpPr>
        <p:spPr>
          <a:xfrm>
            <a:off x="1772786" y="1033075"/>
            <a:ext cx="9034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200" b="1" dirty="0">
                <a:solidFill>
                  <a:srgbClr val="1A5632"/>
                </a:solidFill>
                <a:latin typeface="Dubai" panose="020B0503030403030204" pitchFamily="34" charset="-78"/>
                <a:ea typeface="Futura Medium" charset="0"/>
                <a:cs typeface="Dubai" panose="020B0503030403030204" pitchFamily="34" charset="-78"/>
              </a:rPr>
              <a:t>NOTRE CAPACITÉ DE CHARGEMENT</a:t>
            </a:r>
            <a:endParaRPr lang="fr-FR" sz="32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4770036-9B2B-D259-2641-40402DF089DF}"/>
              </a:ext>
            </a:extLst>
          </p:cNvPr>
          <p:cNvSpPr txBox="1"/>
          <p:nvPr/>
        </p:nvSpPr>
        <p:spPr>
          <a:xfrm>
            <a:off x="1" y="1682894"/>
            <a:ext cx="4384184" cy="429668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800" b="1" u="sng" dirty="0">
                <a:solidFill>
                  <a:srgbClr val="1A5632"/>
                </a:solidFill>
                <a:latin typeface="Calibri" panose="020F0502020204030204" pitchFamily="34" charset="0"/>
                <a:ea typeface="Futura Medium" charset="0"/>
                <a:cs typeface="Calibri" panose="020F0502020204030204" pitchFamily="34" charset="0"/>
              </a:rPr>
              <a:t>Plateaux</a:t>
            </a:r>
          </a:p>
          <a:p>
            <a:pPr algn="just">
              <a:lnSpc>
                <a:spcPct val="150000"/>
              </a:lnSpc>
            </a:pPr>
            <a:endParaRPr lang="fr-FR" sz="1200" b="1" dirty="0">
              <a:solidFill>
                <a:srgbClr val="1A5632"/>
              </a:solidFill>
              <a:latin typeface="Calibri" panose="020F0502020204030204" pitchFamily="34" charset="0"/>
              <a:ea typeface="Futura Medium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Nombre : </a:t>
            </a:r>
            <a:r>
              <a:rPr lang="fr-FR" dirty="0">
                <a:solidFill>
                  <a:schemeClr val="accent2"/>
                </a:solidFill>
              </a:rPr>
              <a:t>2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Hauteur intérieure : </a:t>
            </a:r>
            <a:r>
              <a:rPr lang="fr-FR" dirty="0">
                <a:solidFill>
                  <a:schemeClr val="accent2"/>
                </a:solidFill>
              </a:rPr>
              <a:t>-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Largeur intérieure : </a:t>
            </a:r>
            <a:r>
              <a:rPr lang="fr-FR" dirty="0">
                <a:solidFill>
                  <a:schemeClr val="accent2"/>
                </a:solidFill>
              </a:rPr>
              <a:t>2,50m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Longueur : </a:t>
            </a:r>
            <a:r>
              <a:rPr lang="fr-FR" dirty="0">
                <a:solidFill>
                  <a:schemeClr val="accent2"/>
                </a:solidFill>
              </a:rPr>
              <a:t>13,60m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Poids transporté : </a:t>
            </a:r>
            <a:r>
              <a:rPr lang="fr-FR" dirty="0">
                <a:solidFill>
                  <a:schemeClr val="accent2"/>
                </a:solidFill>
              </a:rPr>
              <a:t>jusqu’à 28,5 tonnes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Capacité palettes 80*120 : </a:t>
            </a:r>
            <a:r>
              <a:rPr lang="fr-FR" dirty="0">
                <a:solidFill>
                  <a:schemeClr val="accent2"/>
                </a:solidFill>
              </a:rPr>
              <a:t>34 palettes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Capacité palettes 100*120 : </a:t>
            </a:r>
            <a:r>
              <a:rPr lang="fr-FR" dirty="0">
                <a:solidFill>
                  <a:schemeClr val="accent2"/>
                </a:solidFill>
              </a:rPr>
              <a:t>26 palettes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solidFill>
                  <a:srgbClr val="1A5632"/>
                </a:solidFill>
              </a:rPr>
              <a:t>• Disposition « Camion-remorque » possible</a:t>
            </a:r>
          </a:p>
        </p:txBody>
      </p:sp>
      <p:pic>
        <p:nvPicPr>
          <p:cNvPr id="3" name="Image 2" descr="Une image contenant texte, Polic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A5E2E70E-1549-E1AC-C92C-24C5D8B9C0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132" y="198955"/>
            <a:ext cx="891569" cy="38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4754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1365</TotalTime>
  <Words>1153</Words>
  <Application>Microsoft Office PowerPoint</Application>
  <PresentationFormat>Grand écran</PresentationFormat>
  <Paragraphs>524</Paragraphs>
  <Slides>18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18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Dubai</vt:lpstr>
      <vt:lpstr>Futura Medium</vt:lpstr>
      <vt:lpstr>Thème Office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Martin BRASSEUR - Transports BRAY</dc:creator>
  <cp:lastModifiedBy>Alice BARCZYK - Transports BRAY</cp:lastModifiedBy>
  <cp:revision>8</cp:revision>
  <dcterms:created xsi:type="dcterms:W3CDTF">2023-06-22T07:28:16Z</dcterms:created>
  <dcterms:modified xsi:type="dcterms:W3CDTF">2025-07-11T10:25:09Z</dcterms:modified>
</cp:coreProperties>
</file>